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7" r:id="rId23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642B1-98D7-459A-B08F-BBB4307FCEB0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62A0C-F213-4D41-A67D-E5DF614A5DD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62978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7424E-CB8B-4D7B-BE2F-829A9B70EEA4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16C95-75C4-48A1-9372-33E548B1084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3357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1C420-38A2-4475-AA29-8E19EC1BD0C1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128BC-F699-4F94-B7B7-1C94DC93D64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66467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403C4-063B-4A57-AF12-CFF174B76A95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DD631-3B56-44D5-8DC8-DBB4E6E9F80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6199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1B13E-BDE4-4077-AD80-0FF166B062EC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9250A-88BC-4DB9-A971-F5C883EEC38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4928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6972E-0431-4233-A397-847B12C94715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6C673-7EEE-43FC-8C5F-973F3B67971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6865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D26BB-DFAF-46E8-A8A3-18F03B953F2F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3F643-860B-4807-A6CB-B1817214515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73049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05E7D-8D0F-45E3-AA09-7639664898E6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625A5-AC7B-4C7E-AE0D-27CA52F99C2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55794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8AC01-7F3F-4BE1-87AD-395F62B9CC43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14932-EF60-43CA-92A6-3D2FD1388D4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52168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698E7-F2E1-400F-8E87-66E3F58227AB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CBE39-6F3C-4FE5-9F7D-C29211756C0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9638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9FEC8-E2D0-4BE4-9620-1471509B832D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A1827-45C7-4553-84D1-CD43D807308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94257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7A9C26-F44A-49D9-B6B3-F7346860F9FC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48BD722-F6A8-4063-A3EE-B9BB773768C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1550" y="333375"/>
            <a:ext cx="7556500" cy="15128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6000" dirty="0" smtClean="0"/>
              <a:t>Czy dziecko ma autyzm?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800" dirty="0" smtClean="0"/>
              <a:t>Objawy i diagnoza autyzmu</a:t>
            </a:r>
            <a:endParaRPr lang="pl-PL" sz="2800" dirty="0"/>
          </a:p>
        </p:txBody>
      </p:sp>
      <p:sp>
        <p:nvSpPr>
          <p:cNvPr id="6" name="Podtytuł 5"/>
          <p:cNvSpPr>
            <a:spLocks noGrp="1"/>
          </p:cNvSpPr>
          <p:nvPr>
            <p:ph type="subTitle" idx="1"/>
          </p:nvPr>
        </p:nvSpPr>
        <p:spPr>
          <a:xfrm>
            <a:off x="5003800" y="5272088"/>
            <a:ext cx="3921125" cy="1223962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>
                <a:solidFill>
                  <a:schemeClr val="tx1"/>
                </a:solidFill>
              </a:rPr>
              <a:t>mgr Iwona Paprocka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>
                <a:solidFill>
                  <a:schemeClr val="tx1"/>
                </a:solidFill>
              </a:rPr>
              <a:t>mgr Izabela Chmielewska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>
                <a:solidFill>
                  <a:schemeClr val="tx1"/>
                </a:solidFill>
              </a:rPr>
              <a:t>mgr Izabela </a:t>
            </a:r>
            <a:r>
              <a:rPr lang="pl-PL" dirty="0" err="1" smtClean="0">
                <a:solidFill>
                  <a:schemeClr val="tx1"/>
                </a:solidFill>
              </a:rPr>
              <a:t>Agier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2052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76475"/>
            <a:ext cx="496887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zawartości 2"/>
          <p:cNvSpPr>
            <a:spLocks noGrp="1"/>
          </p:cNvSpPr>
          <p:nvPr>
            <p:ph idx="1"/>
          </p:nvPr>
        </p:nvSpPr>
        <p:spPr>
          <a:xfrm>
            <a:off x="900113" y="1268413"/>
            <a:ext cx="7272337" cy="410527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altLang="pl-PL" smtClean="0"/>
              <a:t>Autyzm jest zjawiskiem bardzo złożonym i trudnym do zdefiniowania. Mówiąc o osobach z autyzmem trzeba powiedzieć o całym spektrum trudności, z jakimi się borykają, dodając jednocześnie, że trudności te występują u każdej z osób w innym natężeniu.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altLang="pl-PL" smtClean="0"/>
              <a:t>Autyzm należy do grupy tzw. globalnych zaburzeń rozwoju. Występuje on w 4 przypadkach na 10 tys. urodzeń (0,04%). Częściej chorują chłopcy niż dziewczynki: na 3-4 chłopców z autyzmem przypada tylko jedna dziewczynka. Zaburzenia ujawniają się przed trzecim rokiem życia. Autyzm jest wśród dzieci bardziej rozpowszechniony niż rozszczep kręgosłupa, zespół Downa czy cukrzyca.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mtClean="0"/>
              <a:t>Kryteria ASD</a:t>
            </a:r>
          </a:p>
        </p:txBody>
      </p:sp>
      <p:sp>
        <p:nvSpPr>
          <p:cNvPr id="512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Arial" panose="020B0604020202020204" pitchFamily="34" charset="0"/>
              <a:buAutoNum type="arabicPeriod"/>
            </a:pPr>
            <a:r>
              <a:rPr lang="pl-PL" altLang="pl-PL" smtClean="0"/>
              <a:t>Nieprawidłowości w  rozwoju społecznym, zwłaszcza w uczestnictwie w naprzemiennych interakcjach.</a:t>
            </a:r>
          </a:p>
          <a:p>
            <a:pPr marL="514350" indent="-514350" eaLnBrk="1" hangingPunct="1">
              <a:buFont typeface="Arial" panose="020B0604020202020204" pitchFamily="34" charset="0"/>
              <a:buAutoNum type="arabicPeriod"/>
            </a:pPr>
            <a:r>
              <a:rPr lang="pl-PL" altLang="pl-PL" smtClean="0"/>
              <a:t>Deficyt i dysfunkcje w porozumiewaniu się-zarówno werbalnym jak i niewerbalnym. </a:t>
            </a:r>
          </a:p>
          <a:p>
            <a:pPr marL="514350" indent="-514350" eaLnBrk="1" hangingPunct="1">
              <a:buFont typeface="Arial" panose="020B0604020202020204" pitchFamily="34" charset="0"/>
              <a:buAutoNum type="arabicPeriod"/>
            </a:pPr>
            <a:r>
              <a:rPr lang="pl-PL" altLang="pl-PL" smtClean="0"/>
              <a:t>Obecność sztywnych wzorców zachowania, aktywności i zainteresowań.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41688"/>
          </a:xfrm>
        </p:spPr>
        <p:txBody>
          <a:bodyPr/>
          <a:lstStyle/>
          <a:p>
            <a:pPr eaLnBrk="1" hangingPunct="1"/>
            <a:r>
              <a:rPr lang="pl-PL" altLang="pl-PL" smtClean="0"/>
              <a:t> F 84.0 autyzm dziecięcy- objawy pojawiły się </a:t>
            </a:r>
            <a:r>
              <a:rPr lang="pl-PL" altLang="pl-PL" b="1" smtClean="0"/>
              <a:t>przed</a:t>
            </a:r>
            <a:r>
              <a:rPr lang="pl-PL" altLang="pl-PL" smtClean="0"/>
              <a:t> ukończeniem trzeciego roku życia.</a:t>
            </a:r>
          </a:p>
          <a:p>
            <a:pPr eaLnBrk="1" hangingPunct="1"/>
            <a:endParaRPr lang="pl-PL" altLang="pl-PL" smtClean="0"/>
          </a:p>
          <a:p>
            <a:pPr eaLnBrk="1" hangingPunct="1"/>
            <a:r>
              <a:rPr lang="pl-PL" altLang="pl-PL" smtClean="0"/>
              <a:t> F 84.1 autyzm atypowy- objawy pojawiły się </a:t>
            </a:r>
            <a:r>
              <a:rPr lang="pl-PL" altLang="pl-PL" b="1" smtClean="0"/>
              <a:t>po </a:t>
            </a:r>
            <a:r>
              <a:rPr lang="pl-PL" altLang="pl-PL" smtClean="0"/>
              <a:t>ukończeniu trzeciego roku życia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Prawidłowo rozwijające się dziecko do 4 miesiąca:</a:t>
            </a:r>
            <a:endParaRPr lang="pl-PL" dirty="0"/>
          </a:p>
        </p:txBody>
      </p:sp>
      <p:sp>
        <p:nvSpPr>
          <p:cNvPr id="7171" name="Symbol zastępczy zawartości 2"/>
          <p:cNvSpPr>
            <a:spLocks noGrp="1"/>
          </p:cNvSpPr>
          <p:nvPr>
            <p:ph idx="1"/>
          </p:nvPr>
        </p:nvSpPr>
        <p:spPr>
          <a:xfrm>
            <a:off x="900113" y="1844675"/>
            <a:ext cx="7272337" cy="4105275"/>
          </a:xfrm>
        </p:spPr>
        <p:txBody>
          <a:bodyPr/>
          <a:lstStyle/>
          <a:p>
            <a:pPr eaLnBrk="1" hangingPunct="1"/>
            <a:r>
              <a:rPr lang="pl-PL" altLang="pl-PL" smtClean="0"/>
              <a:t>patrzy na twarze z zainteresowaniem i podąża za ruszającymi się przedmiotami,</a:t>
            </a:r>
          </a:p>
          <a:p>
            <a:pPr eaLnBrk="1" hangingPunct="1"/>
            <a:r>
              <a:rPr lang="pl-PL" altLang="pl-PL" smtClean="0"/>
              <a:t>rozpoznaje znajome przedmioty i ludzi; uśmiecha się na dźwięk głosu rodzica,</a:t>
            </a:r>
          </a:p>
          <a:p>
            <a:pPr eaLnBrk="1" hangingPunct="1"/>
            <a:r>
              <a:rPr lang="pl-PL" altLang="pl-PL" smtClean="0"/>
              <a:t>zaczyna odwzajemniać uśmiech, </a:t>
            </a:r>
          </a:p>
          <a:p>
            <a:pPr eaLnBrk="1" hangingPunct="1"/>
            <a:r>
              <a:rPr lang="pl-PL" altLang="pl-PL" smtClean="0"/>
              <a:t>odwraca głowę w kierunku dźwięku.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Prawidłowo rozwijające się dziecko do 7 miesiąca:</a:t>
            </a:r>
            <a:endParaRPr lang="pl-PL" dirty="0"/>
          </a:p>
        </p:txBody>
      </p:sp>
      <p:sp>
        <p:nvSpPr>
          <p:cNvPr id="8195" name="Symbol zastępczy zawartości 2"/>
          <p:cNvSpPr>
            <a:spLocks noGrp="1"/>
          </p:cNvSpPr>
          <p:nvPr>
            <p:ph idx="1"/>
          </p:nvPr>
        </p:nvSpPr>
        <p:spPr>
          <a:xfrm>
            <a:off x="755650" y="1773238"/>
            <a:ext cx="7715250" cy="4525962"/>
          </a:xfrm>
        </p:spPr>
        <p:txBody>
          <a:bodyPr/>
          <a:lstStyle/>
          <a:p>
            <a:pPr eaLnBrk="1" hangingPunct="1"/>
            <a:r>
              <a:rPr lang="pl-PL" altLang="pl-PL" smtClean="0"/>
              <a:t>reaguje na emocje innych ludzi,</a:t>
            </a:r>
          </a:p>
          <a:p>
            <a:pPr eaLnBrk="1" hangingPunct="1"/>
            <a:r>
              <a:rPr lang="pl-PL" altLang="pl-PL" smtClean="0"/>
              <a:t>lubi zabawy twarzą w twarz; potrafi odnaleźć częściowo ukryte przedmioty,</a:t>
            </a:r>
          </a:p>
          <a:p>
            <a:pPr eaLnBrk="1" hangingPunct="1"/>
            <a:r>
              <a:rPr lang="pl-PL" altLang="pl-PL" smtClean="0"/>
              <a:t>poznaje świat dłońmi i ustami; sam sięga po przedmioty,</a:t>
            </a:r>
          </a:p>
          <a:p>
            <a:pPr eaLnBrk="1" hangingPunct="1"/>
            <a:r>
              <a:rPr lang="pl-PL" altLang="pl-PL" smtClean="0"/>
              <a:t>używa głosu by wyrazić swoje zadowolenie i niechęć, kojarzy łańcuchy dźwiękowe.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Prawidłowo rozwijające się dziecko do 1 roku życia: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637088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lubi naśladować ludzi; stara się naśladować dźwięki,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lubi proste społeczne zabawy, jakie jak: „idzie rak nieborak”, „a kuku”,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rozpoznaje przedmioty codziennego użytku; znajduje ukryte przedmioty,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reaguje na „nie”; używa prostych gestów takich jak wskazywanie palcem na pożądany przedmiot,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gaworzy zmieniając ton głosu, może używać prostych słów („mama”, „tata”),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odwraca się w kierunku osoby, gdy jest wołane po imieniu.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Prawidłowo rozwijające się dziecko do 2 roku życia: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naśladuje zachowanie innych; jest podekscytowane kontaktem z innymi dziećmi,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wykonuje polecenia dorosłych,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rozpoznaje imiona znajomych osób i nazwy przedmiotów; wskazuje nazwane przedmioty,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zaczyna sortować kształty i kolory,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zaczyna proste zabawy w udawanie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buduje proste dwuwyrazowe wypowiedzi, takie jak „chcę lalę”.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Prawidłowo rozwijające się dziecko do 3 roku życia:</a:t>
            </a:r>
            <a:endParaRPr lang="pl-PL" dirty="0"/>
          </a:p>
        </p:txBody>
      </p:sp>
      <p:sp>
        <p:nvSpPr>
          <p:cNvPr id="1126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l-PL" altLang="pl-PL" smtClean="0"/>
              <a:t> wyraża emocje w odpowiedzi na różne sytuacje, ma szeroki wachlarz emocji, </a:t>
            </a:r>
          </a:p>
          <a:p>
            <a:pPr eaLnBrk="1" hangingPunct="1"/>
            <a:r>
              <a:rPr lang="pl-PL" altLang="pl-PL" smtClean="0"/>
              <a:t> wprawia w działanie mechaniczne zabawki; bawi się w udawanie, </a:t>
            </a:r>
          </a:p>
          <a:p>
            <a:pPr eaLnBrk="1" hangingPunct="1"/>
            <a:r>
              <a:rPr lang="pl-PL" altLang="pl-PL" smtClean="0"/>
              <a:t>  sortuje przedmioty po kolorze i kształcie; dopasowuje przedmioty do zdjęć, </a:t>
            </a:r>
          </a:p>
          <a:p>
            <a:pPr eaLnBrk="1" hangingPunct="1"/>
            <a:r>
              <a:rPr lang="pl-PL" altLang="pl-PL" smtClean="0"/>
              <a:t> jest w stanie zapamiętać i wykonać polecenia złożone z 3 zdań, </a:t>
            </a:r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8313" y="1557338"/>
            <a:ext cx="8218487" cy="4568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 używa prostych zdań by porozumieć się z innymi, takich jak „Mamusiu, chcę rower”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/>
              <a:t> </a:t>
            </a:r>
            <a:r>
              <a:rPr lang="pl-PL" dirty="0" smtClean="0"/>
              <a:t>używa zaimków osobowych i tworzy liczbę mnogą, a także odmienia przez przypadki czasem jeszcze tworząc neologizmy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/>
              <a:t> </a:t>
            </a:r>
            <a:r>
              <a:rPr lang="pl-PL" dirty="0" smtClean="0"/>
              <a:t> bawi się z innymi dziećmi, ale zabawa ma charakter bardziej indywidualny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Prawidłowo rozwijające się dziecko do 4 roku życia:</a:t>
            </a:r>
            <a:endParaRPr lang="pl-PL" dirty="0"/>
          </a:p>
        </p:txBody>
      </p:sp>
      <p:sp>
        <p:nvSpPr>
          <p:cNvPr id="1331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l-PL" altLang="pl-PL" smtClean="0"/>
              <a:t> współpracuje z innymi dziećmi,</a:t>
            </a:r>
          </a:p>
          <a:p>
            <a:pPr eaLnBrk="1" hangingPunct="1"/>
            <a:r>
              <a:rPr lang="pl-PL" altLang="pl-PL" smtClean="0"/>
              <a:t> jest coraz bardziej pomysłowe w  wymyślaniu zabaw,</a:t>
            </a:r>
          </a:p>
          <a:p>
            <a:pPr eaLnBrk="1" hangingPunct="1"/>
            <a:r>
              <a:rPr lang="pl-PL" altLang="pl-PL" smtClean="0"/>
              <a:t> rozumie reguły zabaw grupowych i potrafi samo je tworzyć, </a:t>
            </a:r>
          </a:p>
          <a:p>
            <a:pPr eaLnBrk="1" hangingPunct="1"/>
            <a:r>
              <a:rPr lang="pl-PL" altLang="pl-PL" smtClean="0"/>
              <a:t> nazywa niektóre kolory; rozumie liczenie</a:t>
            </a:r>
          </a:p>
          <a:p>
            <a:pPr eaLnBrk="1" hangingPunct="1"/>
            <a:r>
              <a:rPr lang="pl-PL" altLang="pl-PL" smtClean="0"/>
              <a:t> mówi zdaniami składającymi się z 5-6 słów, </a:t>
            </a:r>
          </a:p>
          <a:p>
            <a:pPr eaLnBrk="1" hangingPunct="1"/>
            <a:r>
              <a:rPr lang="pl-PL" altLang="pl-PL" smtClean="0"/>
              <a:t>Rozumie znaczenie słów „taki sam” i „inny”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l-PL" altLang="pl-PL" smtClean="0"/>
              <a:t> opowiada historię; mówi na tyle wyraźnie by było zrozumiane przez obcych, </a:t>
            </a:r>
          </a:p>
          <a:p>
            <a:pPr eaLnBrk="1" hangingPunct="1"/>
            <a:r>
              <a:rPr lang="pl-PL" altLang="pl-PL" smtClean="0"/>
              <a:t> chętnie bawi się w zabawy naśladujące rodziców, identyfikuje się z płcią, </a:t>
            </a:r>
          </a:p>
          <a:p>
            <a:pPr eaLnBrk="1" hangingPunct="1"/>
            <a:r>
              <a:rPr lang="pl-PL" altLang="pl-PL" smtClean="0"/>
              <a:t> rozróżnia stałe cechy między płcią.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Prawidłowo rozwijające się dziecko do 5 roku życia: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 chce być takie samo jak jego przyjaciele; lubi śpiewać, tańczyć, grać (wcielać się w role),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/>
              <a:t> </a:t>
            </a:r>
            <a:r>
              <a:rPr lang="pl-PL" dirty="0" smtClean="0"/>
              <a:t>jest w stanie odróżnić fantazje od rzeczywistości,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/>
              <a:t> </a:t>
            </a:r>
            <a:r>
              <a:rPr lang="pl-PL" dirty="0" smtClean="0"/>
              <a:t>przejawia coraz większą samodzielność, niezależność,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/>
              <a:t> </a:t>
            </a:r>
            <a:r>
              <a:rPr lang="pl-PL" dirty="0" smtClean="0"/>
              <a:t>potrafi policzyć 10 lub więcej przedmiotów i prawidłowo nazwać przynajmniej podstawowe kolory,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/>
              <a:t> </a:t>
            </a:r>
            <a:r>
              <a:rPr lang="pl-PL" dirty="0" smtClean="0"/>
              <a:t>opowiada dłuższe historie,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/>
              <a:t> </a:t>
            </a:r>
            <a:r>
              <a:rPr lang="pl-PL" dirty="0" smtClean="0"/>
              <a:t>przestrzega norm i zasad społecznych.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8313" y="2060575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Co powinno zaniepokoić nas w rozwoju dziecka?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Symbol zastępczy zawartości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476250"/>
            <a:ext cx="8678863" cy="59769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mtClean="0"/>
              <a:t>Komunikacja</a:t>
            </a:r>
          </a:p>
        </p:txBody>
      </p:sp>
      <p:sp>
        <p:nvSpPr>
          <p:cNvPr id="1843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l-PL" altLang="pl-PL" smtClean="0"/>
              <a:t> opóźnienie lub całkowity brak rozwoju mowy, </a:t>
            </a:r>
          </a:p>
          <a:p>
            <a:pPr eaLnBrk="1" hangingPunct="1"/>
            <a:r>
              <a:rPr lang="pl-PL" altLang="pl-PL" smtClean="0"/>
              <a:t> brak kompensacji mowy za pomocą gestów i innych dostępnych narzędzi, </a:t>
            </a:r>
          </a:p>
          <a:p>
            <a:pPr eaLnBrk="1" hangingPunct="1"/>
            <a:r>
              <a:rPr lang="pl-PL" altLang="pl-PL" smtClean="0"/>
              <a:t>Zaburzenie zdolności inicjowania lub podtrzymywania rozmowy, </a:t>
            </a:r>
          </a:p>
          <a:p>
            <a:pPr eaLnBrk="1" hangingPunct="1"/>
            <a:r>
              <a:rPr lang="pl-PL" altLang="pl-PL" smtClean="0"/>
              <a:t> używanie języka w sposób stereotypowy.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mtClean="0"/>
              <a:t>Zachowanie</a:t>
            </a:r>
          </a:p>
        </p:txBody>
      </p:sp>
      <p:sp>
        <p:nvSpPr>
          <p:cNvPr id="19459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750"/>
          </a:xfrm>
        </p:spPr>
        <p:txBody>
          <a:bodyPr/>
          <a:lstStyle/>
          <a:p>
            <a:pPr eaLnBrk="1" hangingPunct="1"/>
            <a:r>
              <a:rPr lang="pl-PL" altLang="pl-PL" smtClean="0"/>
              <a:t>częste wkładanie przedmiotów do ust, </a:t>
            </a:r>
          </a:p>
          <a:p>
            <a:pPr eaLnBrk="1" hangingPunct="1"/>
            <a:r>
              <a:rPr lang="pl-PL" altLang="pl-PL" smtClean="0"/>
              <a:t>manieryzmy ruchowe o obrębie dłoni i placów, </a:t>
            </a:r>
          </a:p>
          <a:p>
            <a:pPr eaLnBrk="1" hangingPunct="1"/>
            <a:r>
              <a:rPr lang="pl-PL" altLang="pl-PL" smtClean="0"/>
              <a:t>stereotypowe i ograniczone wzorce zainteresowań, </a:t>
            </a:r>
          </a:p>
          <a:p>
            <a:pPr eaLnBrk="1" hangingPunct="1"/>
            <a:r>
              <a:rPr lang="pl-PL" altLang="pl-PL" smtClean="0"/>
              <a:t>sztywne przywiązanie do czynności rutynowych lub rytuałów, </a:t>
            </a:r>
          </a:p>
          <a:p>
            <a:pPr eaLnBrk="1" hangingPunct="1"/>
            <a:r>
              <a:rPr lang="pl-PL" altLang="pl-PL" smtClean="0"/>
              <a:t>niechęć do bycia dotykanym przez inną osobę.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mtClean="0"/>
              <a:t>Interakcje społeczne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brak kontaktu wzrokowego lub zbyt intensywny,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brak reakcji na ludzki głos,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brak wskazywania,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brak właściwej ekspresji emocji,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„kamienna twarz”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brak śledzenia kierunku patrzenia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pasywność w trakcie interakcji,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brak współodczuwania emocji,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zaburzona uwaga,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traktowanie ciała innej osoby jako narzędzie,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dirty="0" smtClean="0"/>
              <a:t>brak zainteresowania ludzką twarzą.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2"/>
          <p:cNvSpPr>
            <a:spLocks noGrp="1"/>
          </p:cNvSpPr>
          <p:nvPr>
            <p:ph idx="1"/>
          </p:nvPr>
        </p:nvSpPr>
        <p:spPr>
          <a:xfrm>
            <a:off x="395288" y="2133600"/>
            <a:ext cx="8291512" cy="2332038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pl-PL" altLang="pl-PL" sz="4400" smtClean="0"/>
              <a:t>Jeśli diagnoza potwierdza autyzm, ważne by jak najszybciej rozpocząć intensywną, kompleksową terapię!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850" y="1196975"/>
            <a:ext cx="8496300" cy="5434013"/>
          </a:xfrm>
        </p:spPr>
        <p:txBody>
          <a:bodyPr rtlCol="0">
            <a:normAutofit fontScale="925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3600" dirty="0" smtClean="0"/>
              <a:t>Nie oceniaj mnie, nie krytykuj, nie odrzucaj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3600" dirty="0" smtClean="0"/>
              <a:t>Spróbuj mnie zrozumieć.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3600" dirty="0" smtClean="0"/>
              <a:t>Jeśli nie umiesz zaakceptować- spróbuj tolerować.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3600" dirty="0" smtClean="0"/>
              <a:t>Czasem milczę- bo nie wiem co powiedzieć.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3600" dirty="0" smtClean="0"/>
              <a:t>Czasem krzyczę- bo nie umiem inaczej się wyrazić.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3600" dirty="0" smtClean="0"/>
              <a:t>Czasem uciekam- bo nie radzę sobie z tłumem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3600" dirty="0" smtClean="0"/>
              <a:t>Ale ciągle jestem i czuję- choć inaczej niż ty!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l-PL" dirty="0"/>
          </a:p>
        </p:txBody>
      </p:sp>
      <p:sp>
        <p:nvSpPr>
          <p:cNvPr id="22531" name="Tytuł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18487" cy="993775"/>
          </a:xfrm>
        </p:spPr>
        <p:txBody>
          <a:bodyPr/>
          <a:lstStyle/>
          <a:p>
            <a:pPr eaLnBrk="1" hangingPunct="1"/>
            <a:r>
              <a:rPr lang="pl-PL" altLang="pl-PL" b="1" i="1" smtClean="0"/>
              <a:t>Apel dziecka autystycznego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333375"/>
            <a:ext cx="4176712" cy="6270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893</Words>
  <Application>Microsoft Office PowerPoint</Application>
  <PresentationFormat>Pokaz na ekranie (4:3)</PresentationFormat>
  <Paragraphs>95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5" baseType="lpstr">
      <vt:lpstr>Calibri</vt:lpstr>
      <vt:lpstr>Arial</vt:lpstr>
      <vt:lpstr>Motyw pakietu Office</vt:lpstr>
      <vt:lpstr>Czy dziecko ma autyzm? Objawy i diagnoza autyzmu</vt:lpstr>
      <vt:lpstr>Prezentacja programu PowerPoint</vt:lpstr>
      <vt:lpstr>Prezentacja programu PowerPoint</vt:lpstr>
      <vt:lpstr>Kryteria ASD</vt:lpstr>
      <vt:lpstr>Prezentacja programu PowerPoint</vt:lpstr>
      <vt:lpstr>Prawidłowo rozwijające się dziecko do 4 miesiąca:</vt:lpstr>
      <vt:lpstr>Prawidłowo rozwijające się dziecko do 7 miesiąca:</vt:lpstr>
      <vt:lpstr>Prawidłowo rozwijające się dziecko do 1 roku życia:</vt:lpstr>
      <vt:lpstr>Prawidłowo rozwijające się dziecko do 2 roku życia:</vt:lpstr>
      <vt:lpstr>Prawidłowo rozwijające się dziecko do 3 roku życia:</vt:lpstr>
      <vt:lpstr>Prezentacja programu PowerPoint</vt:lpstr>
      <vt:lpstr>Prawidłowo rozwijające się dziecko do 4 roku życia:</vt:lpstr>
      <vt:lpstr>Prezentacja programu PowerPoint</vt:lpstr>
      <vt:lpstr>Prawidłowo rozwijające się dziecko do 5 roku życia:</vt:lpstr>
      <vt:lpstr>Co powinno zaniepokoić nas w rozwoju dziecka? </vt:lpstr>
      <vt:lpstr>Prezentacja programu PowerPoint</vt:lpstr>
      <vt:lpstr>Komunikacja</vt:lpstr>
      <vt:lpstr>Zachowanie</vt:lpstr>
      <vt:lpstr>Interakcje społeczne</vt:lpstr>
      <vt:lpstr>Prezentacja programu PowerPoint</vt:lpstr>
      <vt:lpstr>Apel dziecka autystycznego</vt:lpstr>
      <vt:lpstr>Prezentacja programu PowerPoint</vt:lpstr>
    </vt:vector>
  </TitlesOfParts>
  <Company>Sil-art Rycho444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Czy dziecko ma autyzm? Objawy i diagnoza autyzmu</dc:title>
  <dc:creator>Kowalski Ryszard</dc:creator>
  <cp:lastModifiedBy>Piotrek</cp:lastModifiedBy>
  <cp:revision>14</cp:revision>
  <dcterms:created xsi:type="dcterms:W3CDTF">2014-03-29T16:51:50Z</dcterms:created>
  <dcterms:modified xsi:type="dcterms:W3CDTF">2021-05-07T07:00:06Z</dcterms:modified>
</cp:coreProperties>
</file>