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6" r:id="rId21"/>
    <p:sldId id="273" r:id="rId22"/>
    <p:sldId id="277" r:id="rId23"/>
    <p:sldId id="278" r:id="rId24"/>
    <p:sldId id="281" r:id="rId25"/>
    <p:sldId id="279" r:id="rId26"/>
    <p:sldId id="280" r:id="rId27"/>
  </p:sldIdLst>
  <p:sldSz cx="9144000" cy="6858000" type="screen4x3"/>
  <p:notesSz cx="6858000" cy="9144000"/>
  <p:defaultTextStyle>
    <a:defPPr>
      <a:defRPr lang="pl-P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pl-PL"/>
          </a:p>
        </p:txBody>
      </p:sp>
      <p:sp>
        <p:nvSpPr>
          <p:cNvPr id="5" name="Prostokąt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pl-PL"/>
          </a:p>
        </p:txBody>
      </p:sp>
      <p:sp>
        <p:nvSpPr>
          <p:cNvPr id="6" name="Prostokąt 21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pl-PL"/>
          </a:p>
        </p:txBody>
      </p:sp>
      <p:sp>
        <p:nvSpPr>
          <p:cNvPr id="7" name="Prostokąt 23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pl-PL"/>
          </a:p>
        </p:txBody>
      </p:sp>
      <p:sp>
        <p:nvSpPr>
          <p:cNvPr id="10" name="Prostokąt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1" name="Łącznik prosty 10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2" name="Prostokąt 11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13" name="Elipsa 28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Elipsa 29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pl-PL" smtClean="0"/>
              <a:t>Kliknij, aby edytować styl wzorca podtytułu</a:t>
            </a:r>
            <a:endParaRPr lang="en-US"/>
          </a:p>
        </p:txBody>
      </p:sp>
      <p:sp>
        <p:nvSpPr>
          <p:cNvPr id="8" name="Tytuł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15" name="Symbol zastępczy daty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111EB6-3B72-4B94-9E35-668CA5CBC0AB}" type="datetimeFigureOut">
              <a:rPr lang="pl-PL"/>
              <a:pPr>
                <a:defRPr/>
              </a:pPr>
              <a:t>07.05.2021</a:t>
            </a:fld>
            <a:endParaRPr lang="pl-PL"/>
          </a:p>
        </p:txBody>
      </p:sp>
      <p:sp>
        <p:nvSpPr>
          <p:cNvPr id="16" name="Symbol zastępczy stopki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7" name="Symbol zastępczy numeru slajdu 28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34C4C83-0146-46DA-A9A4-562EFF322044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7063944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8" name="Symbol zastępczy zawartości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0A8701-F853-4875-9BAF-3B99C13F5CB2}" type="datetimeFigureOut">
              <a:rPr lang="pl-PL"/>
              <a:pPr>
                <a:defRPr/>
              </a:pPr>
              <a:t>07.05.2021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4362450" y="1027113"/>
            <a:ext cx="457200" cy="4413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61F2B70-385D-4228-AF19-6FA14763B27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5162156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1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pl-PL"/>
          </a:p>
        </p:txBody>
      </p:sp>
      <p:sp>
        <p:nvSpPr>
          <p:cNvPr id="5" name="Prostokąt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pl-PL"/>
          </a:p>
        </p:txBody>
      </p:sp>
      <p:sp>
        <p:nvSpPr>
          <p:cNvPr id="6" name="Prostokąt 21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pl-PL"/>
          </a:p>
        </p:txBody>
      </p:sp>
      <p:sp>
        <p:nvSpPr>
          <p:cNvPr id="7" name="Prostokąt 23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pl-PL"/>
          </a:p>
        </p:txBody>
      </p:sp>
      <p:sp>
        <p:nvSpPr>
          <p:cNvPr id="8" name="Prostokąt 24"/>
          <p:cNvSpPr>
            <a:spLocks noChangeArrowheads="1"/>
          </p:cNvSpPr>
          <p:nvPr/>
        </p:nvSpPr>
        <p:spPr bwMode="white">
          <a:xfrm>
            <a:off x="152400" y="2286000"/>
            <a:ext cx="8832850" cy="304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pl-PL"/>
          </a:p>
        </p:txBody>
      </p:sp>
      <p:sp>
        <p:nvSpPr>
          <p:cNvPr id="9" name="Prostokąt 25"/>
          <p:cNvSpPr>
            <a:spLocks noChangeArrowheads="1"/>
          </p:cNvSpPr>
          <p:nvPr/>
        </p:nvSpPr>
        <p:spPr bwMode="auto">
          <a:xfrm>
            <a:off x="155575" y="142875"/>
            <a:ext cx="8832850" cy="21399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pl-PL"/>
          </a:p>
        </p:txBody>
      </p:sp>
      <p:sp>
        <p:nvSpPr>
          <p:cNvPr id="10" name="Prostokąt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1" name="Prostokąt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12" name="Łącznik prosty 11"/>
          <p:cNvSpPr>
            <a:spLocks noChangeShapeType="1"/>
          </p:cNvSpPr>
          <p:nvPr/>
        </p:nvSpPr>
        <p:spPr bwMode="auto">
          <a:xfrm>
            <a:off x="152400" y="2438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3" name="Elipsa 30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Elipsa 31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15" name="Symbol zastępczy stopki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6" name="Symbol zastępczy daty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3AD1DB-4526-43EA-ADDA-75E69812D3C7}" type="datetimeFigureOut">
              <a:rPr lang="pl-PL"/>
              <a:pPr>
                <a:defRPr/>
              </a:pPr>
              <a:t>07.05.2021</a:t>
            </a:fld>
            <a:endParaRPr lang="pl-PL"/>
          </a:p>
        </p:txBody>
      </p:sp>
      <p:sp>
        <p:nvSpPr>
          <p:cNvPr id="17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8F5818E-2647-4217-AE99-3217DBD71933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2788352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Łącznik prosty 19"/>
          <p:cNvSpPr>
            <a:spLocks noChangeShapeType="1"/>
          </p:cNvSpPr>
          <p:nvPr/>
        </p:nvSpPr>
        <p:spPr bwMode="auto">
          <a:xfrm flipV="1">
            <a:off x="4562475" y="1576388"/>
            <a:ext cx="9525" cy="4818062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10" name="Symbol zastępczy zawartości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12" name="Symbol zastępczy zawartości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6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5791200" y="6410325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7A6CE5-707B-4377-BF34-9E9A67D2559D}" type="datetimeFigureOut">
              <a:rPr lang="pl-PL"/>
              <a:pPr>
                <a:defRPr/>
              </a:pPr>
              <a:t>07.05.2021</a:t>
            </a:fld>
            <a:endParaRPr lang="pl-PL"/>
          </a:p>
        </p:txBody>
      </p:sp>
      <p:sp>
        <p:nvSpPr>
          <p:cNvPr id="7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8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A6826C0-BBBD-4381-9E4B-7D1D2F6BEDFD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9826679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Łącznik prosty 19"/>
          <p:cNvSpPr>
            <a:spLocks noChangeShapeType="1"/>
          </p:cNvSpPr>
          <p:nvPr/>
        </p:nvSpPr>
        <p:spPr bwMode="auto">
          <a:xfrm flipV="1">
            <a:off x="4572000" y="2200275"/>
            <a:ext cx="0" cy="4187825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l-PL"/>
          </a:p>
        </p:txBody>
      </p:sp>
      <p:sp>
        <p:nvSpPr>
          <p:cNvPr id="8" name="Prostokąt 20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pl-PL"/>
          </a:p>
        </p:txBody>
      </p:sp>
      <p:sp>
        <p:nvSpPr>
          <p:cNvPr id="9" name="Prostokąt 21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pl-PL"/>
          </a:p>
        </p:txBody>
      </p:sp>
      <p:sp>
        <p:nvSpPr>
          <p:cNvPr id="10" name="Prostokąt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pl-PL"/>
          </a:p>
        </p:txBody>
      </p:sp>
      <p:sp>
        <p:nvSpPr>
          <p:cNvPr id="11" name="Prostokąt 24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pl-PL"/>
          </a:p>
        </p:txBody>
      </p:sp>
      <p:sp>
        <p:nvSpPr>
          <p:cNvPr id="12" name="Prostokąt 11"/>
          <p:cNvSpPr/>
          <p:nvPr/>
        </p:nvSpPr>
        <p:spPr>
          <a:xfrm>
            <a:off x="152400" y="1371600"/>
            <a:ext cx="8832850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Prostokąt 12"/>
          <p:cNvSpPr>
            <a:spLocks noChangeArrowheads="1"/>
          </p:cNvSpPr>
          <p:nvPr/>
        </p:nvSpPr>
        <p:spPr bwMode="auto">
          <a:xfrm>
            <a:off x="146050" y="6391275"/>
            <a:ext cx="8832850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4" name="Łącznik prosty 13"/>
          <p:cNvSpPr>
            <a:spLocks noChangeShapeType="1"/>
          </p:cNvSpPr>
          <p:nvPr/>
        </p:nvSpPr>
        <p:spPr bwMode="auto">
          <a:xfrm>
            <a:off x="152400" y="1279525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5" name="Prostokąt 14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16" name="Elipsa 30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7" name="Elipsa 31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4" name="Symbol zastępczy zawartości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26" name="Symbol zastępczy zawartości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23" name="Tytuł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18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C08580-8835-40BE-BEB3-B3A8C85D0271}" type="datetimeFigureOut">
              <a:rPr lang="pl-PL"/>
              <a:pPr>
                <a:defRPr/>
              </a:pPr>
              <a:t>07.05.2021</a:t>
            </a:fld>
            <a:endParaRPr lang="pl-PL"/>
          </a:p>
        </p:txBody>
      </p:sp>
      <p:sp>
        <p:nvSpPr>
          <p:cNvPr id="19" name="Symbol zastępczy stopki 7"/>
          <p:cNvSpPr>
            <a:spLocks noGrp="1"/>
          </p:cNvSpPr>
          <p:nvPr>
            <p:ph type="ftr" sz="quarter" idx="11"/>
          </p:nvPr>
        </p:nvSpPr>
        <p:spPr>
          <a:xfrm>
            <a:off x="304800" y="6410325"/>
            <a:ext cx="3581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20" name="Symbol zastępczy numeru slajdu 8"/>
          <p:cNvSpPr>
            <a:spLocks noGrp="1"/>
          </p:cNvSpPr>
          <p:nvPr>
            <p:ph type="sldNum" sz="quarter" idx="12"/>
          </p:nvPr>
        </p:nvSpPr>
        <p:spPr>
          <a:xfrm>
            <a:off x="4343400" y="1042988"/>
            <a:ext cx="457200" cy="4413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BAED1CE-B02E-4A01-99E4-582F7E2CBCA3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5519314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92E20E-E87D-4D43-A7B5-FA869CA3CBCD}" type="datetimeFigureOut">
              <a:rPr lang="pl-PL"/>
              <a:pPr>
                <a:defRPr/>
              </a:pPr>
              <a:t>07.05.2021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>
          <a:xfrm>
            <a:off x="4343400" y="1036638"/>
            <a:ext cx="457200" cy="4413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959F093-F495-4AF8-A080-8CCD47A1F3B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276689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pl-PL"/>
          </a:p>
        </p:txBody>
      </p:sp>
      <p:sp>
        <p:nvSpPr>
          <p:cNvPr id="3" name="Prostokąt 20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pl-PL"/>
          </a:p>
        </p:txBody>
      </p:sp>
      <p:sp>
        <p:nvSpPr>
          <p:cNvPr id="4" name="Prostokąt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pl-PL"/>
          </a:p>
        </p:txBody>
      </p:sp>
      <p:sp>
        <p:nvSpPr>
          <p:cNvPr id="5" name="Prostokąt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pl-PL"/>
          </a:p>
        </p:txBody>
      </p:sp>
      <p:sp>
        <p:nvSpPr>
          <p:cNvPr id="6" name="Prostokąt 5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7" name="Prostokąt 6"/>
          <p:cNvSpPr>
            <a:spLocks noChangeArrowheads="1"/>
          </p:cNvSpPr>
          <p:nvPr/>
        </p:nvSpPr>
        <p:spPr bwMode="auto">
          <a:xfrm>
            <a:off x="152400" y="15875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8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AD004A-FB7C-4DEE-BB8E-1A8742AA5D1D}" type="datetimeFigureOut">
              <a:rPr lang="pl-PL"/>
              <a:pPr>
                <a:defRPr/>
              </a:pPr>
              <a:t>07.05.2021</a:t>
            </a:fld>
            <a:endParaRPr lang="pl-PL"/>
          </a:p>
        </p:txBody>
      </p:sp>
      <p:sp>
        <p:nvSpPr>
          <p:cNvPr id="9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0" name="Symbol zastępczy numeru slajdu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5"/>
          </a:xfrm>
        </p:spPr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78B2D4C-E612-4FE8-8397-B096673CDFD3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716906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/>
          <p:cNvSpPr>
            <a:spLocks noChangeArrowheads="1"/>
          </p:cNvSpPr>
          <p:nvPr/>
        </p:nvSpPr>
        <p:spPr bwMode="auto">
          <a:xfrm>
            <a:off x="152400" y="152400"/>
            <a:ext cx="883285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6" name="Prostokąt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pl-PL"/>
          </a:p>
        </p:txBody>
      </p:sp>
      <p:sp>
        <p:nvSpPr>
          <p:cNvPr id="7" name="Prostokąt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pl-PL"/>
          </a:p>
        </p:txBody>
      </p:sp>
      <p:sp>
        <p:nvSpPr>
          <p:cNvPr id="8" name="Prostokąt 23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pl-PL"/>
          </a:p>
        </p:txBody>
      </p:sp>
      <p:sp>
        <p:nvSpPr>
          <p:cNvPr id="9" name="Prostokąt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pl-PL"/>
          </a:p>
        </p:txBody>
      </p:sp>
      <p:sp>
        <p:nvSpPr>
          <p:cNvPr id="10" name="Prostokąt 9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" name="Prostokąt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12" name="Łącznik prosty 11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3" name="Elipsa 2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Elipsa 30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5" name="Prostokąt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0" name="Symbol zastępczy zawartości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16" name="Symbol zastępczy numeru slajdu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A42D56B-6829-4678-BD6C-868D3B228429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  <p:sp>
        <p:nvSpPr>
          <p:cNvPr id="17" name="Symbol zastępczy daty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2C9F69-C840-487C-A0E6-989A0A887288}" type="datetimeFigureOut">
              <a:rPr lang="pl-PL"/>
              <a:pPr>
                <a:defRPr/>
              </a:pPr>
              <a:t>07.05.2021</a:t>
            </a:fld>
            <a:endParaRPr lang="pl-PL"/>
          </a:p>
        </p:txBody>
      </p:sp>
      <p:sp>
        <p:nvSpPr>
          <p:cNvPr id="18" name="Symbol zastępczy stopki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38296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65007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Łącznik prosty 4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6" name="Prostokąt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pl-PL"/>
          </a:p>
        </p:txBody>
      </p:sp>
      <p:sp>
        <p:nvSpPr>
          <p:cNvPr id="7" name="Prostokąt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pl-PL"/>
          </a:p>
        </p:txBody>
      </p:sp>
      <p:sp>
        <p:nvSpPr>
          <p:cNvPr id="8" name="Prostokąt 23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pl-PL"/>
          </a:p>
        </p:txBody>
      </p:sp>
      <p:sp>
        <p:nvSpPr>
          <p:cNvPr id="9" name="Prostokąt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pl-PL"/>
          </a:p>
        </p:txBody>
      </p:sp>
      <p:sp>
        <p:nvSpPr>
          <p:cNvPr id="10" name="Prostokąt 9"/>
          <p:cNvSpPr>
            <a:spLocks noChangeArrowheads="1"/>
          </p:cNvSpPr>
          <p:nvPr/>
        </p:nvSpPr>
        <p:spPr bwMode="auto">
          <a:xfrm>
            <a:off x="152400" y="152400"/>
            <a:ext cx="8832850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1" name="Prostokąt 10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2" name="Prostokąt 11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13" name="Elipsa 2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Elipsa 30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5" name="Prostokąt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pl-PL" noProof="0" smtClean="0"/>
              <a:t>Kliknij ikonę, aby dodać obraz</a:t>
            </a:r>
            <a:endParaRPr lang="en-US" noProof="0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6" name="Symbol zastępczy numeru slajdu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9AD9671-25A7-4E18-9BDB-BBF344AB7EF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  <p:sp>
        <p:nvSpPr>
          <p:cNvPr id="17" name="Symbol zastępczy daty 4"/>
          <p:cNvSpPr>
            <a:spLocks noGrp="1"/>
          </p:cNvSpPr>
          <p:nvPr>
            <p:ph type="dt" sz="half" idx="11"/>
          </p:nvPr>
        </p:nvSpPr>
        <p:spPr>
          <a:xfrm>
            <a:off x="5788025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12FD57-839D-4E21-8E3F-8BE1984553F5}" type="datetimeFigureOut">
              <a:rPr lang="pl-PL"/>
              <a:pPr>
                <a:defRPr/>
              </a:pPr>
              <a:t>07.05.2021</a:t>
            </a:fld>
            <a:endParaRPr lang="pl-PL"/>
          </a:p>
        </p:txBody>
      </p:sp>
      <p:sp>
        <p:nvSpPr>
          <p:cNvPr id="18" name="Symbol zastępczy stopki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584575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61896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EC970-3F5C-4149-A552-DB7024F532BF}" type="datetimeFigureOut">
              <a:rPr lang="pl-PL"/>
              <a:pPr>
                <a:defRPr/>
              </a:pPr>
              <a:t>07.05.2021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6405DB9-C6AA-48C2-88EC-6233EB899FF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2226215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pl-PL"/>
          </a:p>
        </p:txBody>
      </p:sp>
      <p:sp>
        <p:nvSpPr>
          <p:cNvPr id="5" name="Prostokąt 20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pl-PL"/>
          </a:p>
        </p:txBody>
      </p:sp>
      <p:sp>
        <p:nvSpPr>
          <p:cNvPr id="6" name="Prostokąt 21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pl-PL"/>
          </a:p>
        </p:txBody>
      </p:sp>
      <p:sp>
        <p:nvSpPr>
          <p:cNvPr id="7" name="Prostokąt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pl-PL"/>
          </a:p>
        </p:txBody>
      </p:sp>
      <p:sp>
        <p:nvSpPr>
          <p:cNvPr id="8" name="Prostokąt 7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9" name="Prostokąt 8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10" name="Łącznik prosty 9"/>
          <p:cNvSpPr>
            <a:spLocks noChangeShapeType="1"/>
          </p:cNvSpPr>
          <p:nvPr/>
        </p:nvSpPr>
        <p:spPr bwMode="auto">
          <a:xfrm rot="5400000">
            <a:off x="4021137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1" name="Elipsa 28"/>
          <p:cNvSpPr/>
          <p:nvPr/>
        </p:nvSpPr>
        <p:spPr>
          <a:xfrm>
            <a:off x="6838950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2" name="Elipsa 29"/>
          <p:cNvSpPr/>
          <p:nvPr/>
        </p:nvSpPr>
        <p:spPr>
          <a:xfrm>
            <a:off x="6934200" y="3021013"/>
            <a:ext cx="420688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13" name="Symbol zastępczy numeru slajdu 5"/>
          <p:cNvSpPr>
            <a:spLocks noGrp="1"/>
          </p:cNvSpPr>
          <p:nvPr>
            <p:ph type="sldNum" sz="quarter" idx="10"/>
          </p:nvPr>
        </p:nvSpPr>
        <p:spPr>
          <a:xfrm>
            <a:off x="6915150" y="3009900"/>
            <a:ext cx="457200" cy="4413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A398EE7-7D2A-43C2-9E26-CD7AEC632719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  <p:sp>
        <p:nvSpPr>
          <p:cNvPr id="14" name="Symbol zastępczy daty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284DAA-C002-4BFB-B7D0-BA3C3CB5D338}" type="datetimeFigureOut">
              <a:rPr lang="pl-PL"/>
              <a:pPr>
                <a:defRPr/>
              </a:pPr>
              <a:t>07.05.2021</a:t>
            </a:fld>
            <a:endParaRPr lang="pl-PL"/>
          </a:p>
        </p:txBody>
      </p:sp>
      <p:sp>
        <p:nvSpPr>
          <p:cNvPr id="15" name="Symbol zastępczy stopki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389595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Prostokąt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pl-PL"/>
          </a:p>
        </p:txBody>
      </p:sp>
      <p:sp>
        <p:nvSpPr>
          <p:cNvPr id="1027" name="Prostokąt 15"/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pl-PL"/>
          </a:p>
        </p:txBody>
      </p:sp>
      <p:sp>
        <p:nvSpPr>
          <p:cNvPr id="1028" name="Prostokąt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pl-PL"/>
          </a:p>
        </p:txBody>
      </p:sp>
      <p:sp>
        <p:nvSpPr>
          <p:cNvPr id="1029" name="Prostokąt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pl-PL"/>
          </a:p>
        </p:txBody>
      </p:sp>
      <p:sp>
        <p:nvSpPr>
          <p:cNvPr id="9" name="Prostokąt 8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4" name="Symbol zastępczy daty 13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FF1956B-A17B-4172-9C26-0E8DEE728796}" type="datetimeFigureOut">
              <a:rPr lang="pl-PL"/>
              <a:pPr>
                <a:defRPr/>
              </a:pPr>
              <a:t>07.05.2021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8" name="Prostokąt 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10" name="Łącznik prosty 9"/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2" name="Elipsa 11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5" name="Elipsa 14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3" name="Symbol zastępczy numeru slajdu 22"/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  <a:normAutofit/>
          </a:bodyPr>
          <a:lstStyle>
            <a:lvl1pPr algn="ctr" eaLnBrk="1" hangingPunct="1">
              <a:defRPr sz="1600" smtClean="0">
                <a:solidFill>
                  <a:srgbClr val="7B9899"/>
                </a:solidFill>
              </a:defRPr>
            </a:lvl1pPr>
          </a:lstStyle>
          <a:p>
            <a:pPr>
              <a:defRPr/>
            </a:pPr>
            <a:fld id="{65474B24-4860-4C77-8198-ED28F241DD3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  <p:sp>
        <p:nvSpPr>
          <p:cNvPr id="1038" name="Symbol zastępczy tytułu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</a:t>
            </a:r>
            <a:endParaRPr lang="en-US" altLang="pl-PL" smtClean="0"/>
          </a:p>
        </p:txBody>
      </p:sp>
      <p:sp>
        <p:nvSpPr>
          <p:cNvPr id="1039" name="Symbol zastępczy tekstu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style wzorca tekstu</a:t>
            </a:r>
          </a:p>
          <a:p>
            <a:pPr lvl="1"/>
            <a:r>
              <a:rPr lang="pl-PL" altLang="pl-PL" smtClean="0"/>
              <a:t>Drugi poziom</a:t>
            </a:r>
          </a:p>
          <a:p>
            <a:pPr lvl="2"/>
            <a:r>
              <a:rPr lang="pl-PL" altLang="pl-PL" smtClean="0"/>
              <a:t>Trzeci poziom</a:t>
            </a:r>
          </a:p>
          <a:p>
            <a:pPr lvl="3"/>
            <a:r>
              <a:rPr lang="pl-PL" altLang="pl-PL" smtClean="0"/>
              <a:t>Czwarty poziom</a:t>
            </a:r>
          </a:p>
          <a:p>
            <a:pPr lvl="4"/>
            <a:r>
              <a:rPr lang="pl-PL" altLang="pl-PL" smtClean="0"/>
              <a:t>Piąty poziom</a:t>
            </a:r>
            <a:endParaRPr lang="en-US" altLang="pl-PL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3" r:id="rId1"/>
    <p:sldLayoutId id="2147483944" r:id="rId2"/>
    <p:sldLayoutId id="2147483945" r:id="rId3"/>
    <p:sldLayoutId id="2147483946" r:id="rId4"/>
    <p:sldLayoutId id="2147483947" r:id="rId5"/>
    <p:sldLayoutId id="2147483948" r:id="rId6"/>
    <p:sldLayoutId id="2147483949" r:id="rId7"/>
    <p:sldLayoutId id="2147483950" r:id="rId8"/>
    <p:sldLayoutId id="2147483951" r:id="rId9"/>
    <p:sldLayoutId id="2147483952" r:id="rId10"/>
    <p:sldLayoutId id="214748395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anose="02040502050405020303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anose="02040502050405020303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anose="02040502050405020303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anose="02040502050405020303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anose="02040502050405020303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anose="02040502050405020303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anose="02040502050405020303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anose="02040502050405020303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anose="05020102010507070707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anose="05000000000000000000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pl-PL"/>
          </a:p>
        </p:txBody>
      </p:sp>
      <p:sp>
        <p:nvSpPr>
          <p:cNvPr id="13315" name="Tytuł 1"/>
          <p:cNvSpPr>
            <a:spLocks noGrp="1"/>
          </p:cNvSpPr>
          <p:nvPr>
            <p:ph type="ctrTitle"/>
          </p:nvPr>
        </p:nvSpPr>
        <p:spPr>
          <a:xfrm>
            <a:off x="900113" y="2276475"/>
            <a:ext cx="7772400" cy="2447925"/>
          </a:xfrm>
        </p:spPr>
        <p:txBody>
          <a:bodyPr/>
          <a:lstStyle/>
          <a:p>
            <a:pPr eaLnBrk="1" hangingPunct="1"/>
            <a:r>
              <a:rPr lang="pl-PL" altLang="pl-PL" sz="4800" b="1" smtClean="0"/>
              <a:t>KOMUNIKACJA</a:t>
            </a:r>
            <a:br>
              <a:rPr lang="pl-PL" altLang="pl-PL" sz="4800" b="1" smtClean="0"/>
            </a:br>
            <a:r>
              <a:rPr lang="pl-PL" altLang="pl-PL" sz="4800" b="1" smtClean="0"/>
              <a:t>INTERPERSONALNA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ytuł 1"/>
          <p:cNvSpPr>
            <a:spLocks noGrp="1"/>
          </p:cNvSpPr>
          <p:nvPr>
            <p:ph type="title"/>
          </p:nvPr>
        </p:nvSpPr>
        <p:spPr>
          <a:xfrm>
            <a:off x="250825" y="260350"/>
            <a:ext cx="8534400" cy="75882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sz="2800" b="1" smtClean="0">
                <a:solidFill>
                  <a:srgbClr val="7B9899"/>
                </a:solidFill>
              </a:rPr>
              <a:t>KOMUNIKACJA</a:t>
            </a:r>
            <a:br>
              <a:rPr lang="pl-PL" sz="2800" b="1" smtClean="0">
                <a:solidFill>
                  <a:srgbClr val="7B9899"/>
                </a:solidFill>
              </a:rPr>
            </a:br>
            <a:r>
              <a:rPr lang="pl-PL" sz="2800" b="1" smtClean="0">
                <a:solidFill>
                  <a:srgbClr val="7B9899"/>
                </a:solidFill>
              </a:rPr>
              <a:t>INTERPERSONALNA</a:t>
            </a:r>
            <a:endParaRPr lang="pl-PL" sz="2800" smtClean="0">
              <a:solidFill>
                <a:srgbClr val="7B9899"/>
              </a:solidFill>
            </a:endParaRPr>
          </a:p>
        </p:txBody>
      </p:sp>
      <p:sp>
        <p:nvSpPr>
          <p:cNvPr id="14339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algn="ctr" eaLnBrk="1" hangingPunct="1">
              <a:buFont typeface="Wingdings 2" panose="05020102010507070707" pitchFamily="18" charset="2"/>
              <a:buNone/>
            </a:pPr>
            <a:r>
              <a:rPr lang="pl-PL" altLang="pl-PL" smtClean="0"/>
              <a:t>	</a:t>
            </a:r>
            <a:r>
              <a:rPr lang="pl-PL" altLang="pl-PL" sz="3200" b="1" smtClean="0"/>
              <a:t>Co to jest komunikacja?</a:t>
            </a:r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pl-PL" altLang="pl-PL" sz="3200" b="1" smtClean="0"/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pl-PL" altLang="pl-PL" sz="3200" smtClean="0"/>
              <a:t>„Łączność, przekazywanie wiadomości, myśli; przenoszenie informacji między układami (…)”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pl-PL" altLang="pl-PL" sz="3200" smtClean="0"/>
              <a:t>- (za Słownikiem wyrazów obcych,W. Kopalińskiego, W – Wa, 1988)</a:t>
            </a:r>
          </a:p>
          <a:p>
            <a:pPr eaLnBrk="1" hangingPunct="1"/>
            <a:endParaRPr lang="pl-PL" altLang="pl-PL" sz="320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b="1" dirty="0" smtClean="0"/>
              <a:t>KOMUNIKACJA</a:t>
            </a:r>
            <a:br>
              <a:rPr lang="pl-PL" b="1" dirty="0" smtClean="0"/>
            </a:br>
            <a:r>
              <a:rPr lang="pl-PL" b="1" dirty="0" smtClean="0"/>
              <a:t>INTERPERSONALNA</a:t>
            </a:r>
            <a:endParaRPr lang="pl-PL" dirty="0"/>
          </a:p>
        </p:txBody>
      </p:sp>
      <p:sp>
        <p:nvSpPr>
          <p:cNvPr id="1536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eaLnBrk="1" hangingPunct="1">
              <a:buFont typeface="Wingdings 2" panose="05020102010507070707" pitchFamily="18" charset="2"/>
              <a:buNone/>
            </a:pPr>
            <a:r>
              <a:rPr lang="pl-PL" altLang="pl-PL" sz="3600" b="1" smtClean="0"/>
              <a:t>Komunikacja interpersonalna 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pl-PL" altLang="pl-PL" sz="3600" smtClean="0"/>
              <a:t>jest to psychologiczny proces, dzięki któremu jednostka przekazuje i otrzymuje informacje w bezpośrednim kontakcie z inną osobą. </a:t>
            </a:r>
          </a:p>
          <a:p>
            <a:pPr eaLnBrk="1" hangingPunct="1"/>
            <a:endParaRPr lang="pl-PL" altLang="pl-PL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b="1" dirty="0" smtClean="0"/>
              <a:t>KOMUNIKACJA</a:t>
            </a:r>
            <a:br>
              <a:rPr lang="pl-PL" b="1" dirty="0" smtClean="0"/>
            </a:br>
            <a:r>
              <a:rPr lang="pl-PL" b="1" dirty="0" smtClean="0"/>
              <a:t>INTERPERSONALNA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pl-PL" sz="3600" b="1" dirty="0" smtClean="0"/>
              <a:t>Komunikacja interpersonalna </a:t>
            </a:r>
            <a:r>
              <a:rPr lang="pl-PL" sz="3600" dirty="0" smtClean="0"/>
              <a:t>dokonuje się za pomocą przekazu werbalnego (wypowiedzi) i niewerbalnego,  na który składają się  m. in. mimika, gesty, pozycja ciała, przestrzenne stosunki między komunikującymi się osobami, wysokość i natężenie głosu itp.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pl-PL" dirty="0" smtClean="0"/>
              <a:t>(za internetową Encyklopedią PWN)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pl-PL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b="1" dirty="0" smtClean="0"/>
              <a:t>KOMUNIKACJA</a:t>
            </a:r>
            <a:br>
              <a:rPr lang="pl-PL" b="1" dirty="0" smtClean="0"/>
            </a:br>
            <a:r>
              <a:rPr lang="pl-PL" b="1" dirty="0" smtClean="0"/>
              <a:t>INTERPERSONALNA</a:t>
            </a:r>
            <a:endParaRPr lang="pl-PL" dirty="0"/>
          </a:p>
        </p:txBody>
      </p:sp>
      <p:sp>
        <p:nvSpPr>
          <p:cNvPr id="17411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eaLnBrk="1" hangingPunct="1">
              <a:buFont typeface="Wingdings 2" panose="05020102010507070707" pitchFamily="18" charset="2"/>
              <a:buNone/>
            </a:pPr>
            <a:r>
              <a:rPr lang="pl-PL" altLang="pl-PL" sz="4400" b="1" smtClean="0"/>
              <a:t>Komunikacja </a:t>
            </a:r>
            <a:r>
              <a:rPr lang="pl-PL" altLang="pl-PL" sz="4400" smtClean="0"/>
              <a:t>w sensie społecznej wymiany jest procesem przekazu informacji, myśli, uczuć pomiędzy podmiotami relacji społecznej.</a:t>
            </a:r>
          </a:p>
          <a:p>
            <a:pPr eaLnBrk="1" hangingPunct="1">
              <a:buFont typeface="Wingdings 2" panose="05020102010507070707" pitchFamily="18" charset="2"/>
              <a:buNone/>
            </a:pPr>
            <a:endParaRPr lang="pl-PL" altLang="pl-PL" smtClean="0"/>
          </a:p>
          <a:p>
            <a:pPr eaLnBrk="1" hangingPunct="1"/>
            <a:endParaRPr lang="pl-PL" altLang="pl-PL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b="1" dirty="0" smtClean="0"/>
              <a:t>KOMUNIKACJA</a:t>
            </a:r>
            <a:br>
              <a:rPr lang="pl-PL" b="1" dirty="0" smtClean="0"/>
            </a:br>
            <a:r>
              <a:rPr lang="pl-PL" b="1" dirty="0" smtClean="0"/>
              <a:t>INTERPERSONALNA</a:t>
            </a:r>
            <a:endParaRPr lang="pl-PL" dirty="0"/>
          </a:p>
        </p:txBody>
      </p:sp>
      <p:sp>
        <p:nvSpPr>
          <p:cNvPr id="18435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eaLnBrk="1" hangingPunct="1">
              <a:buFont typeface="Wingdings 2" panose="05020102010507070707" pitchFamily="18" charset="2"/>
              <a:buNone/>
            </a:pPr>
            <a:r>
              <a:rPr lang="pl-PL" altLang="pl-PL" sz="3200" b="1" smtClean="0"/>
              <a:t>Podmiot komunikacji, 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pl-PL" altLang="pl-PL" sz="3200" b="1" smtClean="0"/>
              <a:t>czyli kto, do kogo komunikuje</a:t>
            </a:r>
            <a:endParaRPr lang="pl-PL" altLang="pl-PL" sz="3200" smtClean="0"/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pl-PL" altLang="pl-PL" sz="3600" smtClean="0"/>
              <a:t>Aby mówić o komunikacji w sensie społecznym,  poza treścią przekazu (komunikaty) muszą wystąpić jeszcze partnerzy komunikacji, czyli ktoś, kto wysyła komunikat </a:t>
            </a:r>
            <a:r>
              <a:rPr lang="pl-PL" altLang="pl-PL" sz="3600" b="1" smtClean="0"/>
              <a:t>(nadawca) </a:t>
            </a:r>
            <a:r>
              <a:rPr lang="pl-PL" altLang="pl-PL" sz="3600" smtClean="0"/>
              <a:t>i ktoś, kto go odbiera </a:t>
            </a:r>
            <a:r>
              <a:rPr lang="pl-PL" altLang="pl-PL" sz="3600" b="1" smtClean="0"/>
              <a:t>(odbiorca)</a:t>
            </a:r>
            <a:r>
              <a:rPr lang="pl-PL" altLang="pl-PL" sz="3600" smtClean="0"/>
              <a:t>. </a:t>
            </a:r>
          </a:p>
          <a:p>
            <a:pPr eaLnBrk="1" hangingPunct="1"/>
            <a:endParaRPr lang="pl-PL" altLang="pl-PL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b="1" dirty="0" smtClean="0"/>
              <a:t>KOMUNIKACJA</a:t>
            </a:r>
            <a:br>
              <a:rPr lang="pl-PL" b="1" dirty="0" smtClean="0"/>
            </a:br>
            <a:r>
              <a:rPr lang="pl-PL" b="1" dirty="0" smtClean="0"/>
              <a:t>INTERPERSONALNA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>
            <a:normAutofit lnSpcReduction="10000"/>
          </a:bodyPr>
          <a:lstStyle/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pl-PL" b="1" dirty="0" smtClean="0"/>
              <a:t>Podsumowanie:</a:t>
            </a:r>
            <a:endParaRPr lang="pl-PL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pl-PL" sz="800" dirty="0" smtClean="0"/>
          </a:p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pl-PL" sz="4000" dirty="0" smtClean="0"/>
              <a:t>Komunikacja w sensie społecznym to:</a:t>
            </a:r>
          </a:p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pl-PL" sz="4000" dirty="0" smtClean="0"/>
              <a:t>proces </a:t>
            </a:r>
            <a:r>
              <a:rPr lang="pl-PL" sz="4000" dirty="0"/>
              <a:t>przekazu wiadomości, informacji, uczuć </a:t>
            </a:r>
            <a:endParaRPr lang="pl-PL" sz="4000" dirty="0" smtClean="0"/>
          </a:p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pl-PL" sz="4000" dirty="0" smtClean="0"/>
              <a:t>dokonany </a:t>
            </a:r>
            <a:r>
              <a:rPr lang="pl-PL" sz="4000" dirty="0"/>
              <a:t>pomiędzy nadawcą </a:t>
            </a:r>
            <a:r>
              <a:rPr lang="pl-PL" sz="4000" dirty="0" smtClean="0"/>
              <a:t>            i </a:t>
            </a:r>
            <a:r>
              <a:rPr lang="pl-PL" sz="4000" dirty="0"/>
              <a:t>odbiorcą tej </a:t>
            </a:r>
            <a:r>
              <a:rPr lang="pl-PL" sz="4000" dirty="0" smtClean="0"/>
              <a:t>wiadomości.</a:t>
            </a:r>
            <a:endParaRPr lang="pl-PL" sz="4000" dirty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pl-PL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b="1" dirty="0" smtClean="0"/>
              <a:t>KOMUNIKACJA</a:t>
            </a:r>
            <a:br>
              <a:rPr lang="pl-PL" b="1" dirty="0" smtClean="0"/>
            </a:br>
            <a:r>
              <a:rPr lang="pl-PL" b="1" dirty="0" smtClean="0"/>
              <a:t>INTERPERSONALNA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>
            <a:normAutofit lnSpcReduction="10000"/>
          </a:bodyPr>
          <a:lstStyle/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pl-PL" sz="2800" b="1" dirty="0"/>
              <a:t>Jak </a:t>
            </a:r>
            <a:r>
              <a:rPr lang="pl-PL" sz="2800" b="1" dirty="0" smtClean="0"/>
              <a:t>komunikujemy się </a:t>
            </a:r>
            <a:r>
              <a:rPr lang="pl-PL" sz="2800" b="1" dirty="0"/>
              <a:t>/ Sposoby komunikacji</a:t>
            </a:r>
            <a:endParaRPr lang="pl-PL" sz="2800" dirty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pl-PL" sz="1100" dirty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pl-PL" sz="2800" dirty="0"/>
              <a:t>Komunikujemy się za pomocą: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l-PL" sz="2800" b="1" dirty="0"/>
              <a:t>Słów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l-PL" sz="2800" b="1" dirty="0" smtClean="0"/>
              <a:t>	Gestów</a:t>
            </a:r>
            <a:endParaRPr lang="pl-PL" sz="2800" b="1" dirty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l-PL" sz="2800" b="1" dirty="0"/>
              <a:t>		    Mimiki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pl-PL" sz="1100" dirty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pl-PL" sz="2800" dirty="0"/>
              <a:t>Czyli porozumiewamy się w sposób: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pl-PL" sz="2800" dirty="0"/>
              <a:t>Werbalny (za pomocą słów) i poza werbalny (za pomocą gestów i mimiki</a:t>
            </a:r>
            <a:r>
              <a:rPr lang="pl-PL" sz="2800" dirty="0" smtClean="0"/>
              <a:t>).</a:t>
            </a:r>
            <a:endParaRPr lang="pl-PL" sz="2800" dirty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pl-PL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b="1" dirty="0" smtClean="0"/>
              <a:t>KOMUNIKACJA</a:t>
            </a:r>
            <a:br>
              <a:rPr lang="pl-PL" b="1" dirty="0" smtClean="0"/>
            </a:br>
            <a:r>
              <a:rPr lang="pl-PL" b="1" dirty="0" smtClean="0"/>
              <a:t>INTERPERSONALNA</a:t>
            </a:r>
            <a:endParaRPr lang="pl-PL" dirty="0"/>
          </a:p>
        </p:txBody>
      </p:sp>
      <p:sp>
        <p:nvSpPr>
          <p:cNvPr id="21507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algn="ctr" eaLnBrk="1" hangingPunct="1">
              <a:buFont typeface="Wingdings 2" panose="05020102010507070707" pitchFamily="18" charset="2"/>
              <a:buNone/>
            </a:pPr>
            <a:r>
              <a:rPr lang="pl-PL" altLang="pl-PL" sz="3200" b="1" smtClean="0"/>
              <a:t>Po co ludzie się KOMUNIKUJĄ:</a:t>
            </a:r>
          </a:p>
          <a:p>
            <a:pPr eaLnBrk="1" hangingPunct="1"/>
            <a:r>
              <a:rPr lang="pl-PL" altLang="pl-PL" sz="3200" smtClean="0"/>
              <a:t>aby przekazywać sobie informacje, wiadomości, myśli, doświadczenia</a:t>
            </a:r>
          </a:p>
          <a:p>
            <a:pPr eaLnBrk="1" hangingPunct="1"/>
            <a:r>
              <a:rPr lang="pl-PL" altLang="pl-PL" sz="3200" smtClean="0"/>
              <a:t>okazywać sobie uczucia</a:t>
            </a:r>
          </a:p>
          <a:p>
            <a:pPr eaLnBrk="1" hangingPunct="1"/>
            <a:r>
              <a:rPr lang="pl-PL" altLang="pl-PL" sz="3200" smtClean="0"/>
              <a:t>aby wyrazić emocje, nastrój</a:t>
            </a:r>
          </a:p>
          <a:p>
            <a:pPr eaLnBrk="1" hangingPunct="1"/>
            <a:r>
              <a:rPr lang="pl-PL" altLang="pl-PL" sz="3200" smtClean="0"/>
              <a:t>aby poznać innych (ich poglądy, doświadczenie, uczucia)</a:t>
            </a:r>
          </a:p>
          <a:p>
            <a:pPr eaLnBrk="1" hangingPunct="1"/>
            <a:r>
              <a:rPr lang="pl-PL" altLang="pl-PL" sz="3200" smtClean="0"/>
              <a:t>aby lepiej rozumieć siebie, innych, świat.</a:t>
            </a:r>
          </a:p>
          <a:p>
            <a:pPr eaLnBrk="1" hangingPunct="1">
              <a:buFont typeface="Wingdings 2" panose="05020102010507070707" pitchFamily="18" charset="2"/>
              <a:buNone/>
            </a:pPr>
            <a:endParaRPr lang="pl-PL" altLang="pl-PL" smtClean="0"/>
          </a:p>
          <a:p>
            <a:pPr eaLnBrk="1" hangingPunct="1"/>
            <a:endParaRPr lang="pl-PL" altLang="pl-PL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b="1" dirty="0" smtClean="0"/>
              <a:t>KOMUNIKACJA</a:t>
            </a:r>
            <a:br>
              <a:rPr lang="pl-PL" b="1" dirty="0" smtClean="0"/>
            </a:br>
            <a:r>
              <a:rPr lang="pl-PL" b="1" dirty="0" smtClean="0"/>
              <a:t>INTERPERSONALNA</a:t>
            </a:r>
            <a:endParaRPr lang="pl-PL" dirty="0"/>
          </a:p>
        </p:txBody>
      </p:sp>
      <p:sp>
        <p:nvSpPr>
          <p:cNvPr id="22531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eaLnBrk="1" hangingPunct="1">
              <a:buFont typeface="Wingdings 2" panose="05020102010507070707" pitchFamily="18" charset="2"/>
              <a:buNone/>
            </a:pPr>
            <a:r>
              <a:rPr lang="pl-PL" altLang="pl-PL" sz="3600" b="1" smtClean="0"/>
              <a:t>Istotą dobrej komunikacji jest z</a:t>
            </a:r>
            <a:r>
              <a:rPr lang="pl-PL" altLang="pl-PL" sz="3600" smtClean="0"/>
              <a:t>godne (jednakowe) rozumienie przekazu między nadawcą a odbiorcą,  </a:t>
            </a:r>
            <a:r>
              <a:rPr lang="pl-PL" altLang="pl-PL" sz="3600" smtClean="0">
                <a:solidFill>
                  <a:srgbClr val="FF0000"/>
                </a:solidFill>
              </a:rPr>
              <a:t>rozumienie przekazu nie musi oczywiście oznaczać zgody na jego treść przez strony komunikatu.</a:t>
            </a:r>
          </a:p>
          <a:p>
            <a:pPr eaLnBrk="1" hangingPunct="1">
              <a:buFont typeface="Wingdings 2" panose="05020102010507070707" pitchFamily="18" charset="2"/>
              <a:buNone/>
            </a:pPr>
            <a:endParaRPr lang="pl-PL" altLang="pl-PL" smtClean="0"/>
          </a:p>
          <a:p>
            <a:pPr eaLnBrk="1" hangingPunct="1"/>
            <a:endParaRPr lang="pl-PL" altLang="pl-PL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b="1" dirty="0" smtClean="0"/>
              <a:t>KOMUNIKACJA</a:t>
            </a:r>
            <a:br>
              <a:rPr lang="pl-PL" b="1" dirty="0" smtClean="0"/>
            </a:br>
            <a:r>
              <a:rPr lang="pl-PL" b="1" dirty="0" smtClean="0"/>
              <a:t>INTERPERSONALNA</a:t>
            </a:r>
            <a:endParaRPr lang="pl-PL" dirty="0"/>
          </a:p>
        </p:txBody>
      </p:sp>
      <p:sp>
        <p:nvSpPr>
          <p:cNvPr id="23555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>
            <a:normAutofit lnSpcReduction="10000"/>
          </a:bodyPr>
          <a:lstStyle/>
          <a:p>
            <a:pPr marL="274320" indent="-274320" algn="ctr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pl-PL" b="1" dirty="0" smtClean="0"/>
              <a:t>Co służy dobrej komunikacji:</a:t>
            </a:r>
            <a:endParaRPr lang="pl-PL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l-PL" sz="3600" dirty="0" smtClean="0"/>
              <a:t>atmosfera zaufania i bezpieczeństwa,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l-PL" sz="3600" dirty="0" smtClean="0"/>
              <a:t>umiejętność i wola wzajemnego słuchania,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l-PL" sz="3600" dirty="0" smtClean="0"/>
              <a:t>chęć i potrzeba zrozumienia intencji nadawcy,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l-PL" sz="3200" dirty="0" smtClean="0"/>
              <a:t>gotowość do wyjaśniania i precyzowania ewentualnych niejasności przekazu.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pl-PL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b="1" dirty="0" smtClean="0"/>
              <a:t>KOMUNIKACJA</a:t>
            </a:r>
            <a:br>
              <a:rPr lang="pl-PL" b="1" dirty="0" smtClean="0"/>
            </a:br>
            <a:r>
              <a:rPr lang="pl-PL" b="1" dirty="0" smtClean="0"/>
              <a:t>INTERPERSONALNA</a:t>
            </a:r>
            <a:endParaRPr lang="pl-PL" dirty="0"/>
          </a:p>
        </p:txBody>
      </p:sp>
      <p:sp>
        <p:nvSpPr>
          <p:cNvPr id="24579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pl-PL" b="1" dirty="0" smtClean="0"/>
              <a:t>Zakłócenia komunikacyjne:</a:t>
            </a:r>
            <a:endParaRPr lang="pl-PL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l-PL" sz="3000" dirty="0" smtClean="0"/>
              <a:t>niejasność samego komunikatu,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l-PL" sz="3000" dirty="0" smtClean="0"/>
              <a:t>niejasny, nieczytelny sposób przekazu przez nadawcę,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l-PL" sz="3000" dirty="0" smtClean="0"/>
              <a:t>niezrozumienie treści przekazu przez odbiorcę,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l-PL" sz="3000" dirty="0" smtClean="0"/>
              <a:t>zaburzenia interpretacyjne (nadinterpretacja, błędy interpretacyjne),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l-PL" sz="3000" dirty="0" smtClean="0"/>
              <a:t>schematy, stereotypy, mity, przesądy, kultura językowa.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pl-PL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b="1" dirty="0" smtClean="0"/>
              <a:t>KOMUNIKACJA</a:t>
            </a:r>
            <a:br>
              <a:rPr lang="pl-PL" b="1" dirty="0" smtClean="0"/>
            </a:br>
            <a:r>
              <a:rPr lang="pl-PL" b="1" dirty="0" smtClean="0"/>
              <a:t>INTERPERSONALNA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l-PL" b="1" dirty="0"/>
              <a:t>Sposoby radzenia sobie z zakłóceniami:</a:t>
            </a:r>
            <a:endParaRPr lang="pl-PL" dirty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l-PL" dirty="0"/>
              <a:t>aktywne słuchanie </a:t>
            </a:r>
            <a:r>
              <a:rPr lang="pl-PL" dirty="0" smtClean="0"/>
              <a:t>rozmówcy,</a:t>
            </a:r>
            <a:endParaRPr lang="pl-PL" dirty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l-PL" dirty="0"/>
              <a:t>jasne komunikowanie </a:t>
            </a:r>
            <a:r>
              <a:rPr lang="pl-PL" dirty="0" smtClean="0"/>
              <a:t>treści,</a:t>
            </a:r>
            <a:endParaRPr lang="pl-PL" dirty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l-PL" dirty="0"/>
              <a:t>budowanie atmosfery </a:t>
            </a:r>
            <a:r>
              <a:rPr lang="pl-PL" dirty="0" smtClean="0"/>
              <a:t>zaufania,</a:t>
            </a:r>
            <a:endParaRPr lang="pl-PL" dirty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l-PL" dirty="0"/>
              <a:t>wyjaśnianie niejasności, wątpliwości </a:t>
            </a:r>
            <a:r>
              <a:rPr lang="pl-PL" dirty="0" smtClean="0"/>
              <a:t>,</a:t>
            </a:r>
            <a:endParaRPr lang="pl-PL" dirty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l-PL" dirty="0"/>
              <a:t>jasne precyzowanie </a:t>
            </a:r>
            <a:r>
              <a:rPr lang="pl-PL" dirty="0" smtClean="0"/>
              <a:t>komunikatu,</a:t>
            </a:r>
            <a:endParaRPr lang="pl-PL" dirty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l-PL" dirty="0"/>
              <a:t>sprawdzanie intencji </a:t>
            </a:r>
            <a:r>
              <a:rPr lang="pl-PL" dirty="0" smtClean="0"/>
              <a:t>nadawcy,</a:t>
            </a:r>
            <a:endParaRPr lang="pl-PL" dirty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l-PL" dirty="0"/>
              <a:t>sprawdzanie sposoby rozumienia komunikatu przez odbiorcę </a:t>
            </a:r>
            <a:r>
              <a:rPr lang="pl-PL" dirty="0" smtClean="0"/>
              <a:t>,</a:t>
            </a:r>
            <a:endParaRPr lang="pl-PL" dirty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l-PL" dirty="0"/>
              <a:t>asertywność </a:t>
            </a:r>
            <a:r>
              <a:rPr lang="pl-PL" dirty="0" smtClean="0"/>
              <a:t>zachowania.</a:t>
            </a:r>
            <a:endParaRPr lang="pl-PL" dirty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pl-PL" dirty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pl-PL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b="1" dirty="0" smtClean="0"/>
              <a:t>KOMUNIKACJA</a:t>
            </a:r>
            <a:br>
              <a:rPr lang="pl-PL" b="1" dirty="0" smtClean="0"/>
            </a:br>
            <a:r>
              <a:rPr lang="pl-PL" b="1" dirty="0" smtClean="0"/>
              <a:t>INTERPERSONALNA</a:t>
            </a:r>
            <a:endParaRPr lang="pl-PL" dirty="0"/>
          </a:p>
        </p:txBody>
      </p:sp>
      <p:sp>
        <p:nvSpPr>
          <p:cNvPr id="26627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algn="ctr" eaLnBrk="1" hangingPunct="1">
              <a:buFont typeface="Wingdings 2" panose="05020102010507070707" pitchFamily="18" charset="2"/>
              <a:buNone/>
            </a:pPr>
            <a:r>
              <a:rPr lang="pl-PL" altLang="pl-PL" b="1" smtClean="0"/>
              <a:t>Komunikat to treść i forma</a:t>
            </a:r>
            <a:endParaRPr lang="pl-PL" altLang="pl-PL" smtClean="0"/>
          </a:p>
          <a:p>
            <a:pPr eaLnBrk="1" hangingPunct="1">
              <a:buFont typeface="Wingdings 2" panose="05020102010507070707" pitchFamily="18" charset="2"/>
              <a:buNone/>
            </a:pPr>
            <a:endParaRPr lang="pl-PL" altLang="pl-PL" smtClean="0"/>
          </a:p>
          <a:p>
            <a:pPr eaLnBrk="1" hangingPunct="1"/>
            <a:r>
              <a:rPr lang="pl-PL" altLang="pl-PL" sz="3200" smtClean="0"/>
              <a:t>W procesie komunikacji ważne jest zarówno to, CO chcemy zakomunikować oraz sposób przekazu, czyli JAK go wysyłamy. </a:t>
            </a:r>
          </a:p>
          <a:p>
            <a:pPr eaLnBrk="1" hangingPunct="1"/>
            <a:r>
              <a:rPr lang="pl-PL" altLang="pl-PL" sz="3200" smtClean="0"/>
              <a:t>Sposób komunikowania może wzmacniać lub osłabiać komunikat, może uwiarygodnić go lub odebrać mu wiarygodność.</a:t>
            </a:r>
          </a:p>
          <a:p>
            <a:pPr eaLnBrk="1" hangingPunct="1">
              <a:buFont typeface="Wingdings 2" panose="05020102010507070707" pitchFamily="18" charset="2"/>
              <a:buNone/>
            </a:pPr>
            <a:endParaRPr lang="pl-PL" altLang="pl-PL" smtClean="0"/>
          </a:p>
          <a:p>
            <a:pPr eaLnBrk="1" hangingPunct="1"/>
            <a:endParaRPr lang="pl-PL" altLang="pl-PL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b="1" dirty="0" smtClean="0"/>
              <a:t>KOMUNIKACJA</a:t>
            </a:r>
            <a:br>
              <a:rPr lang="pl-PL" b="1" dirty="0" smtClean="0"/>
            </a:br>
            <a:r>
              <a:rPr lang="pl-PL" b="1" dirty="0" smtClean="0"/>
              <a:t>INTERPERSONALNA</a:t>
            </a:r>
            <a:endParaRPr lang="pl-PL" dirty="0"/>
          </a:p>
        </p:txBody>
      </p:sp>
      <p:sp>
        <p:nvSpPr>
          <p:cNvPr id="27651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algn="ctr" eaLnBrk="1" hangingPunct="1">
              <a:buFont typeface="Wingdings 2" panose="05020102010507070707" pitchFamily="18" charset="2"/>
              <a:buNone/>
            </a:pPr>
            <a:r>
              <a:rPr lang="pl-PL" altLang="pl-PL" sz="3600" b="1" smtClean="0"/>
              <a:t>Techniki aktywnego słuchania:</a:t>
            </a:r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pl-PL" altLang="pl-PL" sz="3600" b="1" smtClean="0"/>
          </a:p>
          <a:p>
            <a:pPr eaLnBrk="1" hangingPunct="1"/>
            <a:r>
              <a:rPr lang="pl-PL" altLang="pl-PL" sz="3600" smtClean="0"/>
              <a:t>Odzwierciedlanie,</a:t>
            </a:r>
          </a:p>
          <a:p>
            <a:pPr eaLnBrk="1" hangingPunct="1"/>
            <a:r>
              <a:rPr lang="pl-PL" altLang="pl-PL" sz="3600" smtClean="0"/>
              <a:t>Parafrazowanie,</a:t>
            </a:r>
          </a:p>
          <a:p>
            <a:pPr eaLnBrk="1" hangingPunct="1"/>
            <a:r>
              <a:rPr lang="pl-PL" altLang="pl-PL" sz="3600" smtClean="0"/>
              <a:t>Skupianie się na najważniejszym.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b="1" dirty="0" smtClean="0"/>
              <a:t>KOMUNIKACJA</a:t>
            </a:r>
            <a:br>
              <a:rPr lang="pl-PL" b="1" dirty="0" smtClean="0"/>
            </a:br>
            <a:r>
              <a:rPr lang="pl-PL" b="1" dirty="0" smtClean="0"/>
              <a:t>INTERPERSONALNA</a:t>
            </a:r>
            <a:endParaRPr lang="pl-PL" dirty="0"/>
          </a:p>
        </p:txBody>
      </p:sp>
      <p:sp>
        <p:nvSpPr>
          <p:cNvPr id="28675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algn="ctr" eaLnBrk="1" hangingPunct="1">
              <a:buFont typeface="Wingdings 2" panose="05020102010507070707" pitchFamily="18" charset="2"/>
              <a:buNone/>
            </a:pPr>
            <a:r>
              <a:rPr lang="pl-PL" altLang="pl-PL" b="1" smtClean="0"/>
              <a:t>ODZWIERCIEDLANIE</a:t>
            </a:r>
            <a:endParaRPr lang="pl-PL" altLang="pl-PL" smtClean="0"/>
          </a:p>
          <a:p>
            <a:pPr eaLnBrk="1" hangingPunct="1"/>
            <a:endParaRPr lang="pl-PL" altLang="pl-PL" smtClean="0"/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pl-PL" altLang="pl-PL" sz="3200" smtClean="0"/>
              <a:t>Mówimy komuś, jakie – naszym zdaniem – są jego odczucia, np.:</a:t>
            </a:r>
          </a:p>
          <a:p>
            <a:pPr eaLnBrk="1" hangingPunct="1">
              <a:buFont typeface="Wingdings 2" panose="05020102010507070707" pitchFamily="18" charset="2"/>
              <a:buNone/>
            </a:pPr>
            <a:endParaRPr lang="pl-PL" altLang="pl-PL" sz="900" smtClean="0"/>
          </a:p>
          <a:p>
            <a:pPr eaLnBrk="1" hangingPunct="1"/>
            <a:r>
              <a:rPr lang="pl-PL" altLang="pl-PL" sz="3200" smtClean="0"/>
              <a:t>„Wydaje mi się, że jesteś zadowolony z tych planów”.</a:t>
            </a:r>
          </a:p>
          <a:p>
            <a:pPr eaLnBrk="1" hangingPunct="1"/>
            <a:r>
              <a:rPr lang="pl-PL" altLang="pl-PL" sz="3200" smtClean="0"/>
              <a:t>„Zdaje się, że jesteś wściekły”.</a:t>
            </a:r>
          </a:p>
          <a:p>
            <a:pPr eaLnBrk="1" hangingPunct="1"/>
            <a:r>
              <a:rPr lang="pl-PL" altLang="pl-PL" sz="3200" smtClean="0"/>
              <a:t>„Wygląda na to, że cię rozłościłem”.</a:t>
            </a:r>
          </a:p>
          <a:p>
            <a:pPr eaLnBrk="1" hangingPunct="1"/>
            <a:endParaRPr lang="pl-PL" altLang="pl-PL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b="1" dirty="0" smtClean="0"/>
              <a:t>KOMUNIKACJA</a:t>
            </a:r>
            <a:br>
              <a:rPr lang="pl-PL" b="1" dirty="0" smtClean="0"/>
            </a:br>
            <a:r>
              <a:rPr lang="pl-PL" b="1" dirty="0" smtClean="0"/>
              <a:t>INTERPERSONALNA</a:t>
            </a:r>
            <a:endParaRPr lang="pl-PL" dirty="0"/>
          </a:p>
        </p:txBody>
      </p:sp>
      <p:sp>
        <p:nvSpPr>
          <p:cNvPr id="29699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>
            <a:normAutofit lnSpcReduction="10000"/>
          </a:bodyPr>
          <a:lstStyle/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pl-PL" b="1" dirty="0" smtClean="0"/>
              <a:t>PARAFRAZOWANIE</a:t>
            </a:r>
            <a:endParaRPr lang="pl-PL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pl-PL" sz="10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pl-PL" sz="3200" dirty="0" smtClean="0"/>
              <a:t>Ujmujemy w inne słowa to, co ktoś powiedział, sprawdzając, czy dobrze usłyszeliśmy, np.: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pl-PL" sz="10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l-PL" sz="3200" dirty="0" smtClean="0"/>
              <a:t>„O ile dobrze cię zrozumiałem…”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l-PL" sz="3200" dirty="0" smtClean="0"/>
              <a:t>„A więc twierdzisz, że…”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l-PL" sz="3200" dirty="0" smtClean="0"/>
              <a:t>„A więc sądzisz, że…”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l-PL" sz="3200" dirty="0" smtClean="0"/>
              <a:t>„Chcesz powiedzieć, że…”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pl-PL" dirty="0" smtClean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b="1" dirty="0" smtClean="0"/>
              <a:t>KOMUNIKACJA</a:t>
            </a:r>
            <a:br>
              <a:rPr lang="pl-PL" b="1" dirty="0" smtClean="0"/>
            </a:br>
            <a:r>
              <a:rPr lang="pl-PL" b="1" dirty="0" smtClean="0"/>
              <a:t>INTERPERSONALNA</a:t>
            </a:r>
            <a:endParaRPr lang="pl-PL" dirty="0"/>
          </a:p>
        </p:txBody>
      </p:sp>
      <p:sp>
        <p:nvSpPr>
          <p:cNvPr id="3072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>
            <a:normAutofit lnSpcReduction="10000"/>
          </a:bodyPr>
          <a:lstStyle/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pl-PL" b="1" dirty="0" smtClean="0"/>
              <a:t>SKUPIANIE SIĘ NA NAJWAŻNIEJSZYM</a:t>
            </a:r>
            <a:endParaRPr lang="pl-PL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pl-PL" sz="12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pl-PL" sz="3200" dirty="0" smtClean="0"/>
              <a:t>Prosimy mówiącego o skoncentrowanie się na sprawie najważniejszej, np.: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pl-PL" sz="8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l-PL" sz="3200" dirty="0" smtClean="0"/>
              <a:t>„Wiem, że wszystko to jest dla ciebie bardzo ważne, ale czy jest jakaś konkretna rzecz, w której moglibyśmy coś zrobić”?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l-PL" sz="3200" dirty="0" smtClean="0"/>
              <a:t>„Która z tych spraw jest dla ciebie najważniejsza?”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pl-PL" sz="3200" dirty="0" smtClean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b="1" dirty="0" smtClean="0"/>
              <a:t>KOMUNIKACJA</a:t>
            </a:r>
            <a:br>
              <a:rPr lang="pl-PL" b="1" dirty="0" smtClean="0"/>
            </a:br>
            <a:r>
              <a:rPr lang="pl-PL" b="1" dirty="0" smtClean="0"/>
              <a:t>INTERPERSONALNA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>
            <a:normAutofit fontScale="92500"/>
          </a:bodyPr>
          <a:lstStyle/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pl-PL" sz="2200" b="1" dirty="0"/>
              <a:t>PODSTAWOWE WIADOMOŚCI O AKTYWNYM SŁUCHANIU</a:t>
            </a:r>
            <a:endParaRPr lang="pl-PL" sz="2200" dirty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pl-PL" dirty="0"/>
          </a:p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pl-PL" b="1" dirty="0"/>
              <a:t>Komunikacja jest nieefektywna, gdy: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pl-PL" sz="1100" dirty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l-PL" dirty="0"/>
              <a:t>jesteś tak bardzo przejęty tym, co chcesz powiedzieć, że nie zwracasz uwagi na to, co mówią inni;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l-PL" dirty="0"/>
              <a:t>czekasz tylko na to, by wejść w słowo mówiącemu i przedstawić swój punkt widzenia;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l-PL" dirty="0"/>
              <a:t>słuchasz wybiórczo – słyszysz tylko to, co chcesz usłyszeć;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l-PL" dirty="0"/>
              <a:t>przerywasz mówiącemu i kończysz za niego wypowiedź, zniekształcając ją dla własnych celów;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pl-PL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b="1" dirty="0" smtClean="0"/>
              <a:t>KOMUNIKACJA</a:t>
            </a:r>
            <a:br>
              <a:rPr lang="pl-PL" b="1" dirty="0" smtClean="0"/>
            </a:br>
            <a:r>
              <a:rPr lang="pl-PL" b="1" dirty="0" smtClean="0"/>
              <a:t>INTERPERSONALNA</a:t>
            </a:r>
            <a:endParaRPr lang="pl-PL" dirty="0"/>
          </a:p>
        </p:txBody>
      </p:sp>
      <p:sp>
        <p:nvSpPr>
          <p:cNvPr id="32771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algn="ctr" eaLnBrk="1" hangingPunct="1">
              <a:buFont typeface="Wingdings 2" panose="05020102010507070707" pitchFamily="18" charset="2"/>
              <a:buNone/>
            </a:pPr>
            <a:r>
              <a:rPr lang="pl-PL" altLang="pl-PL" sz="2800" b="1" smtClean="0"/>
              <a:t>Trzy podstawowe umiejętności przydatne w rozmowie. </a:t>
            </a:r>
          </a:p>
          <a:p>
            <a:pPr eaLnBrk="1" hangingPunct="1"/>
            <a:r>
              <a:rPr lang="pl-PL" altLang="pl-PL" smtClean="0"/>
              <a:t>Rozpoczynaj od pytań otwartych, zaczynających się od słów kto, co, kiedy, jak, dlaczego.</a:t>
            </a:r>
          </a:p>
          <a:p>
            <a:pPr eaLnBrk="1" hangingPunct="1"/>
            <a:r>
              <a:rPr lang="pl-PL" altLang="pl-PL" smtClean="0"/>
              <a:t>Przysłuchuj się nie tylko odpowiedziom na pytania, ale także wszelkim innym informacjom, które dostarczają wiedzy o mówiącym.</a:t>
            </a:r>
          </a:p>
          <a:p>
            <a:pPr eaLnBrk="1" hangingPunct="1"/>
            <a:r>
              <a:rPr lang="pl-PL" altLang="pl-PL" smtClean="0"/>
              <a:t>W rozmowie, niezależnie od tematu, ujawniaj także pewne informacje o sobie.</a:t>
            </a:r>
          </a:p>
          <a:p>
            <a:pPr eaLnBrk="1" hangingPunct="1"/>
            <a:endParaRPr lang="pl-PL" altLang="pl-PL" smtClean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b="1" dirty="0" smtClean="0"/>
              <a:t>KOMUNIKACJA</a:t>
            </a:r>
            <a:br>
              <a:rPr lang="pl-PL" b="1" dirty="0" smtClean="0"/>
            </a:br>
            <a:r>
              <a:rPr lang="pl-PL" b="1" dirty="0" smtClean="0"/>
              <a:t>INTERPERSONALNA</a:t>
            </a:r>
            <a:endParaRPr lang="pl-PL" dirty="0"/>
          </a:p>
        </p:txBody>
      </p:sp>
      <p:sp>
        <p:nvSpPr>
          <p:cNvPr id="33795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algn="ctr" eaLnBrk="1" hangingPunct="1">
              <a:buFont typeface="Wingdings 2" panose="05020102010507070707" pitchFamily="18" charset="2"/>
              <a:buNone/>
            </a:pPr>
            <a:r>
              <a:rPr lang="pl-PL" altLang="pl-PL" sz="3200" b="1" smtClean="0"/>
              <a:t>PODSTAWOWE WIADOMOŚCI O KOMUNIKACJI NIEWERBALNEJ</a:t>
            </a:r>
            <a:endParaRPr lang="pl-PL" altLang="pl-PL" sz="3200" smtClean="0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pl-PL" altLang="pl-PL" sz="3200" smtClean="0"/>
          </a:p>
          <a:p>
            <a:pPr algn="ctr" eaLnBrk="1" hangingPunct="1">
              <a:buFont typeface="Wingdings 2" panose="05020102010507070707" pitchFamily="18" charset="2"/>
              <a:buNone/>
            </a:pPr>
            <a:r>
              <a:rPr lang="pl-PL" altLang="pl-PL" sz="3200" smtClean="0"/>
              <a:t>Podczas normalnej rozmowy dwóch osób, tylko niecałe 35% informacji przekazywanych jest werbalnie, a niewerbalne ponad 65 %.</a:t>
            </a:r>
          </a:p>
          <a:p>
            <a:pPr eaLnBrk="1" hangingPunct="1"/>
            <a:endParaRPr lang="pl-PL" altLang="pl-PL" smtClean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b="1" dirty="0" smtClean="0"/>
              <a:t>KOMUNIKACJA</a:t>
            </a:r>
            <a:br>
              <a:rPr lang="pl-PL" b="1" dirty="0" smtClean="0"/>
            </a:br>
            <a:r>
              <a:rPr lang="pl-PL" b="1" dirty="0" smtClean="0"/>
              <a:t>INTERPERSONALNA</a:t>
            </a:r>
            <a:endParaRPr lang="pl-PL" dirty="0"/>
          </a:p>
        </p:txBody>
      </p:sp>
      <p:sp>
        <p:nvSpPr>
          <p:cNvPr id="34819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algn="ctr" eaLnBrk="1" hangingPunct="1">
              <a:buFont typeface="Wingdings 2" panose="05020102010507070707" pitchFamily="18" charset="2"/>
              <a:buNone/>
            </a:pPr>
            <a:r>
              <a:rPr lang="pl-PL" altLang="pl-PL" sz="4400" smtClean="0"/>
              <a:t>Niewerbalne komunikaty dotyczą uczuć, sympatii i preferencji.</a:t>
            </a:r>
          </a:p>
          <a:p>
            <a:pPr algn="ctr" eaLnBrk="1" hangingPunct="1">
              <a:buFont typeface="Wingdings 2" panose="05020102010507070707" pitchFamily="18" charset="2"/>
              <a:buNone/>
            </a:pPr>
            <a:r>
              <a:rPr lang="pl-PL" altLang="pl-PL" sz="4400" smtClean="0">
                <a:solidFill>
                  <a:srgbClr val="FF0000"/>
                </a:solidFill>
              </a:rPr>
              <a:t>Nie dotyczą treści.</a:t>
            </a:r>
          </a:p>
          <a:p>
            <a:pPr algn="ctr" eaLnBrk="1" hangingPunct="1"/>
            <a:endParaRPr lang="pl-PL" altLang="pl-PL" smtClean="0"/>
          </a:p>
          <a:p>
            <a:pPr eaLnBrk="1" hangingPunct="1"/>
            <a:endParaRPr lang="pl-PL" altLang="pl-PL" smtClean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b="1" dirty="0" smtClean="0"/>
              <a:t>KOMUNIKACJA</a:t>
            </a:r>
            <a:br>
              <a:rPr lang="pl-PL" b="1" dirty="0" smtClean="0"/>
            </a:br>
            <a:r>
              <a:rPr lang="pl-PL" b="1" dirty="0" smtClean="0"/>
              <a:t>INTERPERSONALNA</a:t>
            </a:r>
            <a:endParaRPr lang="pl-PL" dirty="0"/>
          </a:p>
        </p:txBody>
      </p:sp>
      <p:sp>
        <p:nvSpPr>
          <p:cNvPr id="3584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eaLnBrk="1" hangingPunct="1">
              <a:buFont typeface="Wingdings 2" panose="05020102010507070707" pitchFamily="18" charset="2"/>
              <a:buNone/>
            </a:pPr>
            <a:r>
              <a:rPr lang="pl-PL" altLang="pl-PL" sz="3600" smtClean="0"/>
              <a:t>Komunikacja niewerbalna jest wieloznaczna. </a:t>
            </a:r>
          </a:p>
          <a:p>
            <a:pPr eaLnBrk="1" hangingPunct="1">
              <a:buFont typeface="Wingdings 2" panose="05020102010507070707" pitchFamily="18" charset="2"/>
              <a:buNone/>
            </a:pPr>
            <a:endParaRPr lang="pl-PL" altLang="pl-PL" sz="900" smtClean="0"/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pl-PL" altLang="pl-PL" sz="3200" smtClean="0"/>
              <a:t>Na przykład gniew bywa wyrażany wzmożoną gestykulacją, wymachiwaniem pięścią, ale także kompletną ciszą. 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pl-PL" altLang="pl-PL" sz="3200" smtClean="0"/>
              <a:t>Rumieniec może oznaczać złość, skrępowanie, zdenerwowanie lub przyjemność. </a:t>
            </a:r>
          </a:p>
          <a:p>
            <a:pPr eaLnBrk="1" hangingPunct="1"/>
            <a:endParaRPr lang="pl-PL" altLang="pl-PL" smtClean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l-PL" altLang="pl-PL" smtClean="0">
              <a:solidFill>
                <a:srgbClr val="7B9899"/>
              </a:solidFill>
            </a:endParaRPr>
          </a:p>
        </p:txBody>
      </p:sp>
      <p:sp>
        <p:nvSpPr>
          <p:cNvPr id="36867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algn="ctr" eaLnBrk="1" hangingPunct="1">
              <a:buFont typeface="Wingdings 2" panose="05020102010507070707" pitchFamily="18" charset="2"/>
              <a:buNone/>
            </a:pPr>
            <a:r>
              <a:rPr lang="pl-PL" altLang="pl-PL" sz="4000" smtClean="0"/>
              <a:t>Komunikacja niewerbalna ma odmienną postać w różnych grupach społecznych i kulturowych.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b="1" dirty="0" smtClean="0"/>
              <a:t>KOMUNIKACJA</a:t>
            </a:r>
            <a:br>
              <a:rPr lang="pl-PL" b="1" dirty="0" smtClean="0"/>
            </a:br>
            <a:r>
              <a:rPr lang="pl-PL" b="1" dirty="0" smtClean="0"/>
              <a:t>INTERPERSONALNA</a:t>
            </a:r>
            <a:endParaRPr lang="pl-PL" dirty="0"/>
          </a:p>
        </p:txBody>
      </p:sp>
      <p:sp>
        <p:nvSpPr>
          <p:cNvPr id="37891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algn="ctr" eaLnBrk="1" hangingPunct="1">
              <a:buFont typeface="Wingdings 2" panose="05020102010507070707" pitchFamily="18" charset="2"/>
              <a:buNone/>
            </a:pPr>
            <a:r>
              <a:rPr lang="pl-PL" altLang="pl-PL" sz="3600" smtClean="0"/>
              <a:t>Niezgodność komunikacji werbalnej               i niewerbalnej prowadzi do zamętu  (np. kiedy mówimy komuś, że mu ufamy, ale nie patrzymy mu przy tym w oczy).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pl-PL" altLang="pl-PL" smtClean="0"/>
              <a:t> </a:t>
            </a:r>
          </a:p>
          <a:p>
            <a:pPr eaLnBrk="1" hangingPunct="1"/>
            <a:endParaRPr lang="pl-PL" altLang="pl-PL" smtClean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b="1" dirty="0" smtClean="0"/>
              <a:t>KOMUNIKACJA</a:t>
            </a:r>
            <a:br>
              <a:rPr lang="pl-PL" b="1" dirty="0" smtClean="0"/>
            </a:br>
            <a:r>
              <a:rPr lang="pl-PL" b="1" dirty="0" smtClean="0"/>
              <a:t>INTERPERSONALNA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pl-PL" b="1" dirty="0"/>
              <a:t>Sympatię i akceptację komunikują zazwyczaj następujące zachowania niewerbalne: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pl-PL" dirty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l-PL" sz="2800" dirty="0"/>
              <a:t>kontakt wzrokowy,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l-PL" sz="2800" dirty="0"/>
              <a:t>wyprostowana postawa ciała,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l-PL" sz="2800" dirty="0"/>
              <a:t>znajdowanie się blisko drugiej osoby bez naruszania jej intymnej przestrzeni prywatnej,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l-PL" sz="2800" dirty="0"/>
              <a:t>ciepły ton głosu, mówienie wyraźne, bez szeptu i krzyku.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pl-PL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iejski">
  <a:themeElements>
    <a:clrScheme name="Miejski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Miejski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Miejski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176</TotalTime>
  <Words>857</Words>
  <Application>Microsoft Office PowerPoint</Application>
  <PresentationFormat>Pokaz na ekranie (4:3)</PresentationFormat>
  <Paragraphs>138</Paragraphs>
  <Slides>26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26</vt:i4>
      </vt:variant>
    </vt:vector>
  </HeadingPairs>
  <TitlesOfParts>
    <vt:vector size="32" baseType="lpstr">
      <vt:lpstr>Arial</vt:lpstr>
      <vt:lpstr>Georgia</vt:lpstr>
      <vt:lpstr>Wingdings 2</vt:lpstr>
      <vt:lpstr>Wingdings</vt:lpstr>
      <vt:lpstr>Calibri</vt:lpstr>
      <vt:lpstr>Miejski</vt:lpstr>
      <vt:lpstr>KOMUNIKACJA INTERPERSONALNA</vt:lpstr>
      <vt:lpstr>KOMUNIKACJA INTERPERSONALNA</vt:lpstr>
      <vt:lpstr>KOMUNIKACJA INTERPERSONALNA</vt:lpstr>
      <vt:lpstr>KOMUNIKACJA INTERPERSONALNA</vt:lpstr>
      <vt:lpstr>KOMUNIKACJA INTERPERSONALNA</vt:lpstr>
      <vt:lpstr>KOMUNIKACJA INTERPERSONALNA</vt:lpstr>
      <vt:lpstr>KOMUNIKACJA INTERPERSONALNA</vt:lpstr>
      <vt:lpstr>KOMUNIKACJA INTERPERSONALNA</vt:lpstr>
      <vt:lpstr>KOMUNIKACJA INTERPERSONALNA</vt:lpstr>
      <vt:lpstr>KOMUNIKACJA INTERPERSONALNA</vt:lpstr>
      <vt:lpstr>KOMUNIKACJA INTERPERSONALNA</vt:lpstr>
      <vt:lpstr>KOMUNIKACJA INTERPERSONALNA</vt:lpstr>
      <vt:lpstr>KOMUNIKACJA INTERPERSONALNA</vt:lpstr>
      <vt:lpstr>KOMUNIKACJA INTERPERSONALNA</vt:lpstr>
      <vt:lpstr>KOMUNIKACJA INTERPERSONALNA</vt:lpstr>
      <vt:lpstr>KOMUNIKACJA INTERPERSONALNA</vt:lpstr>
      <vt:lpstr>KOMUNIKACJA INTERPERSONALNA</vt:lpstr>
      <vt:lpstr>KOMUNIKACJA INTERPERSONALNA</vt:lpstr>
      <vt:lpstr>KOMUNIKACJA INTERPERSONALNA</vt:lpstr>
      <vt:lpstr>KOMUNIKACJA INTERPERSONALNA</vt:lpstr>
      <vt:lpstr>KOMUNIKACJA INTERPERSONALNA</vt:lpstr>
      <vt:lpstr>KOMUNIKACJA INTERPERSONALNA</vt:lpstr>
      <vt:lpstr>KOMUNIKACJA INTERPERSONALNA</vt:lpstr>
      <vt:lpstr>Prezentacja programu PowerPoint</vt:lpstr>
      <vt:lpstr>KOMUNIKACJA INTERPERSONALNA</vt:lpstr>
      <vt:lpstr>KOMUNIKACJA INTERPERSONALNA</vt:lpstr>
    </vt:vector>
  </TitlesOfParts>
  <Company>Ministrerstwo Edukacji Narodowej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KOMUNIKACJA INTERPERSONALNA</dc:title>
  <dc:creator>Walacz</dc:creator>
  <cp:lastModifiedBy>Piotrek</cp:lastModifiedBy>
  <cp:revision>16</cp:revision>
  <dcterms:created xsi:type="dcterms:W3CDTF">2015-06-10T14:12:43Z</dcterms:created>
  <dcterms:modified xsi:type="dcterms:W3CDTF">2021-05-07T07:03:49Z</dcterms:modified>
</cp:coreProperties>
</file>