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08" r:id="rId20"/>
    <p:sldId id="310" r:id="rId21"/>
    <p:sldId id="309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ójkąt równoramienny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3186FE50-E6E7-4FFB-AD8C-8721A03C9F54}" type="datetimeFigureOut">
              <a:rPr lang="pl-PL" smtClean="0"/>
              <a:pPr>
                <a:defRPr/>
              </a:pPr>
              <a:t>2015-06-17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7D78DF2-5F5C-4B21-A9C5-FD7CB1D013FA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pPr>
              <a:defRPr/>
            </a:pPr>
            <a:fld id="{811125DB-1616-4C4B-B007-63DC5197E516}" type="datetimeFigureOut">
              <a:rPr lang="pl-PL" smtClean="0"/>
              <a:pPr>
                <a:defRPr/>
              </a:pPr>
              <a:t>2015-06-17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CC4D8C-EA48-4568-837A-47791BF6923D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ójkąt prostokątny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rójkąt równoramienny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pPr>
              <a:defRPr/>
            </a:pPr>
            <a:fld id="{18450513-224F-4901-A82D-E39741DDD4AA}" type="datetimeFigureOut">
              <a:rPr lang="pl-PL" smtClean="0"/>
              <a:pPr>
                <a:defRPr/>
              </a:pPr>
              <a:t>2015-06-17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pPr>
              <a:defRPr/>
            </a:pPr>
            <a:fld id="{BBCC3976-BDFD-4E58-B7E1-162DA0411014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  <p:cxnSp>
        <p:nvCxnSpPr>
          <p:cNvPr id="11" name="Łącznik prosty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>
              <a:defRPr/>
            </a:pPr>
            <a:fld id="{EAC0F453-FF5A-4D6B-B3D2-F0C2B68F8F40}" type="datetimeFigureOut">
              <a:rPr lang="pl-PL" smtClean="0"/>
              <a:pPr>
                <a:defRPr/>
              </a:pPr>
              <a:t>2015-06-17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>
              <a:defRPr/>
            </a:pPr>
            <a:fld id="{A0205534-B783-4841-ACFA-28AE89612FBA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pPr>
              <a:defRPr/>
            </a:pPr>
            <a:fld id="{BA4191D0-E52F-4466-B0F8-D0DC356D950E}" type="datetimeFigureOut">
              <a:rPr lang="pl-PL" smtClean="0"/>
              <a:pPr>
                <a:defRPr/>
              </a:pPr>
              <a:t>2015-06-17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65F83ECF-BF50-4812-96DF-246038CD42B1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EA3571-F1D3-46BC-90D4-B783338E5AF9}" type="datetimeFigureOut">
              <a:rPr lang="pl-PL" smtClean="0"/>
              <a:pPr>
                <a:defRPr/>
              </a:pPr>
              <a:t>2015-06-17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40B81C-DB7B-40FA-9187-8EBDC84B436B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>
              <a:defRPr/>
            </a:pPr>
            <a:fld id="{7F8B9710-8561-4B5B-9B76-63593DA2A568}" type="datetimeFigureOut">
              <a:rPr lang="pl-PL" smtClean="0"/>
              <a:pPr>
                <a:defRPr/>
              </a:pPr>
              <a:t>2015-06-17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>
              <a:defRPr/>
            </a:pPr>
            <a:fld id="{E57343F0-D3C3-4B44-BD9E-BC36F4B693CC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DE4DA2A9-C08C-47D1-A564-1DF8B021FFF8}" type="datetimeFigureOut">
              <a:rPr lang="pl-PL" smtClean="0"/>
              <a:pPr>
                <a:defRPr/>
              </a:pPr>
              <a:t>2015-06-17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CF98D559-D84D-423C-9E78-F17BB303A7AA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E5724F32-37FF-4163-A188-7E08F8040032}" type="datetimeFigureOut">
              <a:rPr lang="pl-PL" smtClean="0"/>
              <a:pPr>
                <a:defRPr/>
              </a:pPr>
              <a:t>2015-06-17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C0CB56A9-1224-4B9C-8F12-0D0492450A75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6284DE-1033-4C96-A85D-8EA1A1839DFB}" type="datetimeFigureOut">
              <a:rPr lang="pl-PL" smtClean="0"/>
              <a:pPr>
                <a:defRPr/>
              </a:pPr>
              <a:t>2015-06-17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2FF743-4E40-416C-9F24-2BBBF25246E0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44DC71-819A-4AF5-AAEA-400AD95F39DA}" type="datetimeFigureOut">
              <a:rPr lang="pl-PL" smtClean="0"/>
              <a:pPr>
                <a:defRPr/>
              </a:pPr>
              <a:t>2015-06-17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85E8EC-8440-451B-92C6-3758629B11F2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ójkąt prostokątny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Łącznik prosty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FDB9EB0-9309-4DD4-BD70-812A85E3982C}" type="datetimeFigureOut">
              <a:rPr lang="pl-PL" smtClean="0"/>
              <a:pPr>
                <a:defRPr/>
              </a:pPr>
              <a:t>2015-06-17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F557013-7832-498D-BFA2-507AB16C348B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685800" y="731838"/>
            <a:ext cx="7772400" cy="2768600"/>
          </a:xfrm>
        </p:spPr>
        <p:txBody>
          <a:bodyPr/>
          <a:lstStyle/>
          <a:p>
            <a:r>
              <a:rPr lang="pl-PL" smtClean="0"/>
              <a:t>Przebieg sesji mediacyjnej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l-PL" sz="7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sp>
        <p:nvSpPr>
          <p:cNvPr id="3075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l-PL" sz="6000" dirty="0" smtClean="0"/>
          </a:p>
          <a:p>
            <a:pPr algn="ctr">
              <a:buNone/>
            </a:pPr>
            <a:r>
              <a:rPr lang="pl-PL" sz="60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Etapy procesu mediacji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ytuł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4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Etapy procesu mediacji</a:t>
            </a:r>
            <a:br>
              <a:rPr lang="pl-PL" sz="44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</a:br>
            <a:endParaRPr lang="pl-PL" dirty="0" smtClean="0"/>
          </a:p>
        </p:txBody>
      </p:sp>
      <p:sp>
        <p:nvSpPr>
          <p:cNvPr id="4099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30064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pl-PL" sz="36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Cztery etapy procesu mediacji</a:t>
            </a:r>
            <a:r>
              <a:rPr lang="pl-PL" sz="36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charset="0"/>
              </a:rPr>
              <a:t>:</a:t>
            </a:r>
          </a:p>
          <a:p>
            <a:r>
              <a:rPr lang="pl-PL" sz="3600" dirty="0" smtClean="0"/>
              <a:t>Rozpoczęcie – zawarcie umowy o mediację, w tym monolog mediatora</a:t>
            </a:r>
          </a:p>
          <a:p>
            <a:r>
              <a:rPr lang="pl-PL" sz="3600" dirty="0" smtClean="0"/>
              <a:t>Rozmowy indywidualne z uczestnikami mediacji.</a:t>
            </a:r>
          </a:p>
          <a:p>
            <a:r>
              <a:rPr lang="pl-PL" sz="3600" dirty="0" smtClean="0"/>
              <a:t>Sesja mediacyjna.</a:t>
            </a:r>
          </a:p>
          <a:p>
            <a:r>
              <a:rPr lang="pl-PL" sz="3600" dirty="0" smtClean="0"/>
              <a:t>Zakończenie – podpisanie porozumienia mediacyjnego.</a:t>
            </a:r>
          </a:p>
          <a:p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/>
              <a:t>Pierwszy etap – rozpoczęcie mediacji</a:t>
            </a:r>
          </a:p>
        </p:txBody>
      </p:sp>
      <p:sp>
        <p:nvSpPr>
          <p:cNvPr id="512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sz="800" dirty="0" smtClean="0">
              <a:latin typeface="Arial" charset="0"/>
            </a:endParaRPr>
          </a:p>
          <a:p>
            <a:pPr algn="ctr">
              <a:buNone/>
            </a:pPr>
            <a:r>
              <a:rPr lang="pl-PL" sz="4000" dirty="0" smtClean="0"/>
              <a:t>Spotkanie mediacyjne rozpoczynamy od mowy mediatora.</a:t>
            </a:r>
          </a:p>
          <a:p>
            <a:pPr algn="ctr"/>
            <a:endParaRPr lang="pl-PL" sz="2000" dirty="0" smtClean="0"/>
          </a:p>
          <a:p>
            <a:pPr algn="ctr">
              <a:buNone/>
            </a:pPr>
            <a:r>
              <a:rPr lang="pl-PL" sz="4000" dirty="0" smtClean="0"/>
              <a:t>Przedstawienie mowy mediatora jest jego obowiązkiem.</a:t>
            </a:r>
          </a:p>
          <a:p>
            <a:pPr>
              <a:buFont typeface="Arial" charset="0"/>
              <a:buNone/>
            </a:pPr>
            <a:endParaRPr lang="pl-PL" dirty="0" smtClean="0">
              <a:latin typeface="Arial" charset="0"/>
            </a:endParaRPr>
          </a:p>
          <a:p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/>
              <a:t>Pierwszy etap – rozpoczęcie mediacji</a:t>
            </a:r>
          </a:p>
        </p:txBody>
      </p:sp>
      <p:sp>
        <p:nvSpPr>
          <p:cNvPr id="6147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pl-PL" sz="4000" dirty="0" smtClean="0"/>
              <a:t>Cele mowy mediatora: </a:t>
            </a:r>
          </a:p>
          <a:p>
            <a:r>
              <a:rPr lang="pl-PL" sz="4000" dirty="0" smtClean="0"/>
              <a:t>Poinformowanie uczestników mediacji o tym, czym jest mediacja        i zgodnie z jakimi zasadami się odbywa,</a:t>
            </a:r>
          </a:p>
          <a:p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/>
              <a:t>Pierwszy etap – rozpoczęcie mediacji</a:t>
            </a:r>
          </a:p>
        </p:txBody>
      </p:sp>
      <p:sp>
        <p:nvSpPr>
          <p:cNvPr id="717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4000" dirty="0" smtClean="0"/>
              <a:t>Stworzenie możliwości wyobrażenia sobie przez uczestnika mediacji tego</a:t>
            </a:r>
            <a:r>
              <a:rPr lang="pl-PL" sz="4000" dirty="0" smtClean="0">
                <a:latin typeface="Arial" charset="0"/>
              </a:rPr>
              <a:t>,</a:t>
            </a:r>
            <a:r>
              <a:rPr lang="pl-PL" sz="4000" dirty="0" smtClean="0"/>
              <a:t> co będzie się działo (pomaga   w podjęciu decyzji o udziale w mediacji – </a:t>
            </a:r>
            <a:r>
              <a:rPr lang="pl-PL" sz="4000" dirty="0" smtClean="0">
                <a:latin typeface="Arial" charset="0"/>
              </a:rPr>
              <a:t>„</a:t>
            </a:r>
            <a:r>
              <a:rPr lang="pl-PL" sz="4000" dirty="0" smtClean="0"/>
              <a:t>wiem na co się decyduję</a:t>
            </a:r>
            <a:r>
              <a:rPr lang="pl-PL" sz="4000" dirty="0" smtClean="0">
                <a:latin typeface="Arial" charset="0"/>
              </a:rPr>
              <a:t>”)</a:t>
            </a:r>
            <a:r>
              <a:rPr lang="pl-PL" sz="4000" dirty="0" smtClean="0"/>
              <a:t>,</a:t>
            </a:r>
          </a:p>
          <a:p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/>
              <a:t>Pierwszy etap – rozpoczęcie mediacji</a:t>
            </a:r>
          </a:p>
        </p:txBody>
      </p:sp>
      <p:sp>
        <p:nvSpPr>
          <p:cNvPr id="8195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4000" dirty="0" smtClean="0"/>
              <a:t>Określenie pozycji uczestników             i poinformowanie ich                           o przysługujący</a:t>
            </a:r>
            <a:r>
              <a:rPr lang="pl-PL" sz="4000" dirty="0" smtClean="0">
                <a:latin typeface="Arial" charset="0"/>
              </a:rPr>
              <a:t>ch</a:t>
            </a:r>
            <a:r>
              <a:rPr lang="pl-PL" sz="4000" dirty="0" smtClean="0"/>
              <a:t> im prawach                  w mediacji oraz urealnienie oczekiwań wobec mediacji                       i mediatora,</a:t>
            </a:r>
          </a:p>
          <a:p>
            <a:endParaRPr lang="pl-PL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/>
              <a:t>Pierwszy etap – rozpoczęcie mediacji</a:t>
            </a:r>
          </a:p>
        </p:txBody>
      </p:sp>
      <p:sp>
        <p:nvSpPr>
          <p:cNvPr id="9219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4000" dirty="0" smtClean="0"/>
              <a:t>Określenie warunków umowy o przystąpienie do mediacji,</a:t>
            </a:r>
          </a:p>
          <a:p>
            <a:endParaRPr lang="pl-PL" sz="2400" dirty="0" smtClean="0"/>
          </a:p>
          <a:p>
            <a:r>
              <a:rPr lang="pl-PL" sz="4000" dirty="0" smtClean="0"/>
              <a:t>Rytualny początek, który daje efekty psychologiczne dla uczestników i mediatora,</a:t>
            </a:r>
          </a:p>
          <a:p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/>
              <a:t>Pierwszy etap – rozpoczęcie mediacji</a:t>
            </a:r>
          </a:p>
        </p:txBody>
      </p:sp>
      <p:sp>
        <p:nvSpPr>
          <p:cNvPr id="1024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4000" dirty="0" smtClean="0"/>
          </a:p>
          <a:p>
            <a:r>
              <a:rPr lang="pl-PL" sz="4000" dirty="0" smtClean="0"/>
              <a:t>Osadzenie się w sytuacji,</a:t>
            </a:r>
          </a:p>
          <a:p>
            <a:endParaRPr lang="pl-PL" sz="2000" dirty="0" smtClean="0"/>
          </a:p>
          <a:p>
            <a:r>
              <a:rPr lang="pl-PL" sz="4000" dirty="0" smtClean="0"/>
              <a:t>Ochłonięcie z napięcia przed mediacją,</a:t>
            </a:r>
          </a:p>
          <a:p>
            <a:endParaRPr lang="pl-PL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/>
              <a:t>Pierwszy etap – rozpoczęcie mediacji</a:t>
            </a:r>
          </a:p>
        </p:txBody>
      </p:sp>
      <p:sp>
        <p:nvSpPr>
          <p:cNvPr id="11267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4000" dirty="0" smtClean="0"/>
              <a:t>Budowanie bezpiecznej relacji opartej na zaufaniu,</a:t>
            </a:r>
          </a:p>
          <a:p>
            <a:endParaRPr lang="pl-PL" sz="2000" dirty="0" smtClean="0"/>
          </a:p>
          <a:p>
            <a:r>
              <a:rPr lang="pl-PL" sz="4000" dirty="0" smtClean="0"/>
              <a:t>Prezentacja mediatora.</a:t>
            </a:r>
          </a:p>
          <a:p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dirty="0" smtClean="0"/>
              <a:t>Pierwszy etap – rozpoczęcie mediacji</a:t>
            </a:r>
            <a:endParaRPr lang="pl-PL" sz="3200" dirty="0" smtClean="0"/>
          </a:p>
        </p:txBody>
      </p:sp>
      <p:sp>
        <p:nvSpPr>
          <p:cNvPr id="1229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sz="4000" dirty="0" smtClean="0"/>
              <a:t>Monolog mediatora powinien być wygłoszony nie jak wystąpienie, ale jako część rozmowy. </a:t>
            </a:r>
          </a:p>
          <a:p>
            <a:pPr algn="ctr">
              <a:buNone/>
            </a:pPr>
            <a:r>
              <a:rPr lang="pl-PL" sz="4000" dirty="0" smtClean="0"/>
              <a:t>Dopasowujemy sposób mówienia – słownictwo, tempo głosu, głośność do możliwości słuchacza. </a:t>
            </a:r>
          </a:p>
          <a:p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dirty="0" smtClean="0"/>
              <a:t>Pierwszy etap – rozpoczęcie mediacji</a:t>
            </a:r>
            <a:endParaRPr lang="pl-PL" sz="3200" dirty="0" smtClean="0"/>
          </a:p>
        </p:txBody>
      </p:sp>
      <p:sp>
        <p:nvSpPr>
          <p:cNvPr id="13315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4000" dirty="0" smtClean="0"/>
              <a:t>Skupiamy się na osobie słuchającej, a nie na swoim mówieniu.</a:t>
            </a:r>
          </a:p>
          <a:p>
            <a:endParaRPr lang="pl-PL" sz="1400" dirty="0" smtClean="0"/>
          </a:p>
          <a:p>
            <a:r>
              <a:rPr lang="pl-PL" sz="4000" dirty="0" smtClean="0"/>
              <a:t>Utrzymujemy kontakt wzrokowy.</a:t>
            </a:r>
          </a:p>
          <a:p>
            <a:endParaRPr lang="pl-PL" sz="2000" dirty="0" smtClean="0"/>
          </a:p>
          <a:p>
            <a:r>
              <a:rPr lang="pl-PL" sz="4000" dirty="0" smtClean="0"/>
              <a:t>Lekko pochylamy się do rozmówcy. </a:t>
            </a:r>
          </a:p>
          <a:p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dirty="0" smtClean="0"/>
              <a:t>Pierwszy etap – rozpoczęcie mediacji</a:t>
            </a:r>
            <a:endParaRPr lang="pl-PL" sz="3200" dirty="0" smtClean="0"/>
          </a:p>
        </p:txBody>
      </p:sp>
      <p:sp>
        <p:nvSpPr>
          <p:cNvPr id="14339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4000" dirty="0" smtClean="0"/>
              <a:t>Zachowujemy odległości ok. 1,5 metra.</a:t>
            </a:r>
          </a:p>
          <a:p>
            <a:endParaRPr lang="pl-PL" sz="2000" dirty="0" smtClean="0"/>
          </a:p>
          <a:p>
            <a:r>
              <a:rPr lang="pl-PL" sz="4000" dirty="0" smtClean="0"/>
              <a:t>Reagujemy na niewerbalne komunikaty słuchającego.</a:t>
            </a:r>
          </a:p>
          <a:p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sp>
        <p:nvSpPr>
          <p:cNvPr id="1536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endParaRPr lang="pl-PL" sz="4800" b="1" dirty="0" smtClean="0">
              <a:latin typeface="Arial" charset="0"/>
            </a:endParaRPr>
          </a:p>
          <a:p>
            <a:pPr algn="ctr">
              <a:buFont typeface="Arial" charset="0"/>
              <a:buNone/>
            </a:pPr>
            <a:r>
              <a:rPr lang="pl-PL" sz="6000" b="1" dirty="0" smtClean="0">
                <a:solidFill>
                  <a:srgbClr val="FFC000"/>
                </a:solidFill>
              </a:rPr>
              <a:t>Spotkanie indywidualne</a:t>
            </a:r>
          </a:p>
          <a:p>
            <a:endParaRPr lang="pl-PL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400" b="1" dirty="0" smtClean="0"/>
              <a:t>Spotkanie indywidualne</a:t>
            </a:r>
            <a:br>
              <a:rPr lang="pl-PL" sz="4400" b="1" dirty="0" smtClean="0"/>
            </a:br>
            <a:endParaRPr lang="pl-PL" dirty="0" smtClean="0"/>
          </a:p>
        </p:txBody>
      </p:sp>
      <p:sp>
        <p:nvSpPr>
          <p:cNvPr id="16387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pl-PL" sz="3600" dirty="0" smtClean="0">
                <a:latin typeface="Arial" charset="0"/>
              </a:rPr>
              <a:t>W trakcie spotkania indywidualnego</a:t>
            </a:r>
            <a:r>
              <a:rPr lang="pl-PL" sz="4000" dirty="0" smtClean="0">
                <a:latin typeface="Arial" charset="0"/>
              </a:rPr>
              <a:t>:</a:t>
            </a:r>
          </a:p>
          <a:p>
            <a:pPr marL="806958" indent="-742950">
              <a:buFont typeface="+mj-lt"/>
              <a:buAutoNum type="arabicPeriod"/>
            </a:pPr>
            <a:r>
              <a:rPr lang="pl-PL" sz="4000" dirty="0" smtClean="0"/>
              <a:t>Skupiamy się na uczestniku mediacji.</a:t>
            </a:r>
          </a:p>
          <a:p>
            <a:pPr marL="806958" indent="-742950">
              <a:buFont typeface="+mj-lt"/>
              <a:buAutoNum type="arabicPeriod"/>
            </a:pPr>
            <a:r>
              <a:rPr lang="pl-PL" sz="4000" dirty="0" smtClean="0"/>
              <a:t>Dajemy czas rozmówcy na przedstawienie swoich </a:t>
            </a:r>
            <a:r>
              <a:rPr lang="pl-PL" sz="4000" dirty="0" smtClean="0">
                <a:solidFill>
                  <a:schemeClr val="accent2">
                    <a:lumMod val="50000"/>
                  </a:schemeClr>
                </a:solidFill>
              </a:rPr>
              <a:t>celów - oczekiwań.</a:t>
            </a:r>
          </a:p>
          <a:p>
            <a:pPr>
              <a:buFont typeface="Arial" charset="0"/>
              <a:buNone/>
            </a:pPr>
            <a:endParaRPr lang="pl-PL" dirty="0" smtClean="0">
              <a:latin typeface="Arial" charset="0"/>
            </a:endParaRPr>
          </a:p>
          <a:p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400" b="1" dirty="0" smtClean="0"/>
              <a:t>Spotkanie indywidualne</a:t>
            </a:r>
            <a:br>
              <a:rPr lang="pl-PL" sz="4400" b="1" dirty="0" smtClean="0"/>
            </a:br>
            <a:endParaRPr lang="pl-PL" dirty="0" smtClean="0"/>
          </a:p>
        </p:txBody>
      </p:sp>
      <p:sp>
        <p:nvSpPr>
          <p:cNvPr id="17411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78358" indent="-514350">
              <a:buFont typeface="+mj-lt"/>
              <a:buAutoNum type="arabicPeriod" startAt="3"/>
            </a:pPr>
            <a:r>
              <a:rPr lang="pl-PL" sz="3600" dirty="0" smtClean="0"/>
              <a:t>Rozpoczynamy od </a:t>
            </a:r>
            <a:r>
              <a:rPr lang="pl-PL" sz="3600" dirty="0" smtClean="0">
                <a:solidFill>
                  <a:schemeClr val="accent2">
                    <a:lumMod val="50000"/>
                  </a:schemeClr>
                </a:solidFill>
              </a:rPr>
              <a:t>pytań otwierających </a:t>
            </a:r>
            <a:r>
              <a:rPr lang="pl-PL" sz="3600" dirty="0" smtClean="0"/>
              <a:t>np.:</a:t>
            </a:r>
          </a:p>
          <a:p>
            <a:r>
              <a:rPr lang="pl-PL" sz="3600" dirty="0" smtClean="0"/>
              <a:t>Co chciałbyś uzyskać w wyniku mediacji?</a:t>
            </a:r>
          </a:p>
          <a:p>
            <a:r>
              <a:rPr lang="pl-PL" sz="3600" dirty="0" smtClean="0"/>
              <a:t>O czym chciałbyś rozmawiać z drugim uczestnikiem podczas mediacji?</a:t>
            </a:r>
          </a:p>
          <a:p>
            <a:r>
              <a:rPr lang="pl-PL" sz="3600" dirty="0" smtClean="0"/>
              <a:t>O czym myślałeś decydując się na mediację?</a:t>
            </a:r>
          </a:p>
          <a:p>
            <a:r>
              <a:rPr lang="pl-PL" sz="3600" dirty="0" smtClean="0"/>
              <a:t>Co jest dla Ciebie najważniejsze?</a:t>
            </a:r>
          </a:p>
          <a:p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400" b="1" dirty="0" smtClean="0"/>
              <a:t>Spotkanie indywidualne</a:t>
            </a:r>
            <a:br>
              <a:rPr lang="pl-PL" sz="4400" b="1" dirty="0" smtClean="0"/>
            </a:br>
            <a:endParaRPr lang="pl-PL" dirty="0" smtClean="0"/>
          </a:p>
        </p:txBody>
      </p:sp>
      <p:sp>
        <p:nvSpPr>
          <p:cNvPr id="18435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Font typeface="Arial" charset="0"/>
              <a:buNone/>
            </a:pPr>
            <a:r>
              <a:rPr lang="pl-PL" dirty="0" smtClean="0">
                <a:latin typeface="Arial" charset="0"/>
              </a:rPr>
              <a:t> </a:t>
            </a:r>
            <a:r>
              <a:rPr lang="pl-PL" sz="4000" b="1" dirty="0" smtClean="0"/>
              <a:t>Zachowanie mediatora:  </a:t>
            </a:r>
          </a:p>
          <a:p>
            <a:r>
              <a:rPr lang="pl-PL" sz="4000" dirty="0" smtClean="0"/>
              <a:t>Słuchanie w sposób bierny - nie zachęca się rozmówcy do opowiadania o życiu, nie zajmuje się jego emocjami,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400" b="1" dirty="0" smtClean="0"/>
              <a:t>Spotkanie indywidualne</a:t>
            </a:r>
            <a:br>
              <a:rPr lang="pl-PL" sz="4400" b="1" dirty="0" smtClean="0"/>
            </a:br>
            <a:endParaRPr lang="pl-PL" dirty="0" smtClean="0"/>
          </a:p>
        </p:txBody>
      </p:sp>
      <p:sp>
        <p:nvSpPr>
          <p:cNvPr id="19459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4000" dirty="0" smtClean="0"/>
              <a:t>Podtrzymywanie dobrej relacji poprzez danie uczestnikowi poczucia kontroli i bezpieczeństwa,</a:t>
            </a:r>
          </a:p>
          <a:p>
            <a:r>
              <a:rPr lang="pl-PL" sz="4000" dirty="0" smtClean="0"/>
              <a:t>Szukanie płaszczyzny porozumienia pomiędzy uczestnikami poprzez uważne słuchanie,</a:t>
            </a:r>
          </a:p>
          <a:p>
            <a:pPr>
              <a:buFont typeface="Arial" charset="0"/>
              <a:buNone/>
            </a:pPr>
            <a:endParaRPr lang="pl-PL" dirty="0" smtClean="0"/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000" b="1" dirty="0" smtClean="0"/>
              <a:t>Spotkanie indywidualne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4000" dirty="0" smtClean="0"/>
              <a:t>Danie możliwości rozmówcy zrealizowania własnych potrzeb np. potrzebę emocjonalnego odblokowania – uwolnienia emocji, wyżalenia się lub potrzebę urobienia mediatora,</a:t>
            </a:r>
          </a:p>
          <a:p>
            <a:endParaRPr lang="pl-PL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000" b="1" dirty="0" smtClean="0"/>
              <a:t>Spotkanie indywidualne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4000" dirty="0" smtClean="0"/>
              <a:t>Zastanowienie się w jaką rolę chce mi nadać rozmówca.</a:t>
            </a:r>
            <a:endParaRPr lang="pl-PL" sz="4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000" b="1" dirty="0" smtClean="0"/>
              <a:t>Spotkanie indywidualne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4000" dirty="0" smtClean="0"/>
              <a:t>Podsumowanie tego co chce rozmówca uzyskać w wyniku mediacji.</a:t>
            </a:r>
            <a:endParaRPr lang="pl-PL" sz="4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sp>
        <p:nvSpPr>
          <p:cNvPr id="2048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endParaRPr lang="pl-PL" sz="4800" dirty="0" smtClean="0">
              <a:latin typeface="Arial" charset="0"/>
            </a:endParaRPr>
          </a:p>
          <a:p>
            <a:pPr algn="ctr">
              <a:buFont typeface="Arial" charset="0"/>
              <a:buNone/>
            </a:pPr>
            <a:r>
              <a:rPr lang="pl-PL" sz="6000" b="1" dirty="0" smtClean="0">
                <a:solidFill>
                  <a:srgbClr val="00B050"/>
                </a:solidFill>
              </a:rPr>
              <a:t>Sesja mediacyjna</a:t>
            </a:r>
          </a:p>
          <a:p>
            <a:endParaRPr lang="pl-PL" sz="4800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l-PL" dirty="0" smtClean="0"/>
              <a:t>Sesja mediacyjna</a:t>
            </a:r>
            <a:br>
              <a:rPr lang="pl-PL" dirty="0" smtClean="0"/>
            </a:br>
            <a:endParaRPr lang="pl-PL" dirty="0" smtClean="0"/>
          </a:p>
        </p:txBody>
      </p:sp>
      <p:sp>
        <p:nvSpPr>
          <p:cNvPr id="21507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>
              <a:buFont typeface="Arial" charset="0"/>
              <a:buNone/>
            </a:pPr>
            <a:r>
              <a:rPr lang="pl-PL" sz="4000" b="1" dirty="0" smtClean="0"/>
              <a:t>Warunki lokalowe</a:t>
            </a:r>
            <a:r>
              <a:rPr lang="pl-PL" sz="4000" b="1" dirty="0" smtClean="0">
                <a:latin typeface="Arial" charset="0"/>
              </a:rPr>
              <a:t>:</a:t>
            </a:r>
          </a:p>
          <a:p>
            <a:r>
              <a:rPr lang="pl-PL" sz="4000" dirty="0" smtClean="0"/>
              <a:t>Pomieszczenie</a:t>
            </a:r>
            <a:r>
              <a:rPr lang="pl-PL" sz="4000" dirty="0" smtClean="0">
                <a:latin typeface="Arial" charset="0"/>
              </a:rPr>
              <a:t>,</a:t>
            </a:r>
            <a:r>
              <a:rPr lang="pl-PL" sz="4000" dirty="0" smtClean="0"/>
              <a:t> w którym ma odbywać się mediacja powinno zapewniać spokój i poczucie bezpieczeństwa. </a:t>
            </a:r>
          </a:p>
          <a:p>
            <a:r>
              <a:rPr lang="pl-PL" sz="4000" dirty="0" smtClean="0"/>
              <a:t>Ważne jest, aby nie można było słyszeć rozmowy poza pomieszczeniem.</a:t>
            </a:r>
          </a:p>
          <a:p>
            <a:pPr>
              <a:buFont typeface="Arial" charset="0"/>
              <a:buNone/>
            </a:pPr>
            <a:r>
              <a:rPr lang="pl-PL" sz="4000" dirty="0" smtClean="0"/>
              <a:t> 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dirty="0" smtClean="0"/>
              <a:t>Sesja mediacyjna </a:t>
            </a:r>
            <a:r>
              <a:rPr lang="pl-PL" sz="4400" b="1" dirty="0" smtClean="0"/>
              <a:t/>
            </a:r>
            <a:br>
              <a:rPr lang="pl-PL" sz="4400" b="1" dirty="0" smtClean="0"/>
            </a:br>
            <a:endParaRPr lang="pl-PL" dirty="0" smtClean="0"/>
          </a:p>
        </p:txBody>
      </p:sp>
      <p:sp>
        <p:nvSpPr>
          <p:cNvPr id="2253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pl-PL" sz="4000" b="1" dirty="0" smtClean="0">
                <a:solidFill>
                  <a:srgbClr val="FFFF00"/>
                </a:solidFill>
                <a:latin typeface="Arial" charset="0"/>
              </a:rPr>
              <a:t>Zachowanie mediatora:</a:t>
            </a:r>
          </a:p>
          <a:p>
            <a:pPr algn="ctr">
              <a:buNone/>
            </a:pPr>
            <a:r>
              <a:rPr lang="pl-PL" sz="4000" dirty="0" smtClean="0"/>
              <a:t>Mediator przypomina, że mediacja jest poufna i nie można jej nagrywać.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23555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sz="4000" dirty="0" smtClean="0"/>
              <a:t>Mediator przypomina o tym, że uczestnicy dobrowolnie potwierdzili swoją gotowość do przystąpienia do mediacji.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24579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sz="4000" dirty="0" smtClean="0"/>
              <a:t>Mediator wprowadza procedury mediacji, które mają obowiązywać  w trakcie mediacji.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2560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pl-PL" sz="4000" b="1" dirty="0" smtClean="0">
                <a:solidFill>
                  <a:schemeClr val="accent3"/>
                </a:solidFill>
              </a:rPr>
              <a:t>Procedury mediacji:</a:t>
            </a:r>
          </a:p>
          <a:p>
            <a:r>
              <a:rPr lang="pl-PL" sz="4000" dirty="0" smtClean="0"/>
              <a:t>Mówi jedna osoba, jeżeli druga strona ma potrzebę dopowiedzenia, sprostowania lub wyjaśnienia, zgłasza to umówionym gestem.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26627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dirty="0" smtClean="0">
              <a:latin typeface="Arial" charset="0"/>
            </a:endParaRPr>
          </a:p>
          <a:p>
            <a:r>
              <a:rPr lang="pl-PL" sz="4000" dirty="0" smtClean="0"/>
              <a:t>Nie wolno obrażać siebie.</a:t>
            </a:r>
          </a:p>
          <a:p>
            <a:endParaRPr lang="pl-PL" sz="1800" dirty="0" smtClean="0"/>
          </a:p>
          <a:p>
            <a:r>
              <a:rPr lang="pl-PL" sz="4000" dirty="0" smtClean="0"/>
              <a:t>Sprawy są załatwiane po kolei.</a:t>
            </a:r>
          </a:p>
          <a:p>
            <a:endParaRPr lang="pl-PL" sz="1800" dirty="0" smtClean="0"/>
          </a:p>
          <a:p>
            <a:r>
              <a:rPr lang="pl-PL" sz="4000" dirty="0" smtClean="0"/>
              <a:t>Można zgłaszać potrzebę zrobienia przerwy.</a:t>
            </a:r>
            <a:endParaRPr lang="pl-PL" sz="4000" dirty="0" smtClean="0">
              <a:latin typeface="Arial" charset="0"/>
            </a:endParaRPr>
          </a:p>
          <a:p>
            <a:endParaRPr lang="pl-PL" sz="4000" dirty="0" smtClean="0"/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2765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sz="4000" dirty="0" smtClean="0"/>
          </a:p>
          <a:p>
            <a:pPr algn="ctr">
              <a:buNone/>
            </a:pPr>
            <a:r>
              <a:rPr lang="pl-PL" sz="4000" dirty="0" smtClean="0"/>
              <a:t>Mediator czuwa nad przestrzeganiem procedur</a:t>
            </a:r>
            <a:r>
              <a:rPr lang="pl-PL" sz="4000" dirty="0" smtClean="0">
                <a:latin typeface="Arial" charset="0"/>
              </a:rPr>
              <a:t>.</a:t>
            </a:r>
          </a:p>
          <a:p>
            <a:pPr>
              <a:buFontTx/>
              <a:buNone/>
            </a:pPr>
            <a:endParaRPr lang="pl-PL" dirty="0" smtClean="0"/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28675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sz="4000" dirty="0" smtClean="0"/>
              <a:t>Mediator prosi każdego uczestnika o potwierdzenie przyjęcia procedur mediacji. </a:t>
            </a:r>
          </a:p>
          <a:p>
            <a:pPr algn="ctr">
              <a:buNone/>
            </a:pPr>
            <a:r>
              <a:rPr lang="pl-PL" sz="4000" dirty="0" smtClean="0"/>
              <a:t>Dziękuje uczestnikom za ich przyjęcie.</a:t>
            </a:r>
          </a:p>
          <a:p>
            <a:pPr>
              <a:buFont typeface="Arial" charset="0"/>
              <a:buNone/>
            </a:pPr>
            <a:endParaRPr lang="pl-PL" dirty="0" smtClean="0"/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29699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sz="4000" dirty="0" smtClean="0"/>
              <a:t>Mediator informuje ile trwa sesja mediacyjna (max 2 godziny). </a:t>
            </a:r>
          </a:p>
          <a:p>
            <a:pPr algn="ctr">
              <a:buNone/>
            </a:pPr>
            <a:r>
              <a:rPr lang="pl-PL" sz="4000" dirty="0" smtClean="0"/>
              <a:t>Po jej zakończeniu uczestnicy decydują, czy jest potrzeba kolejnego spotkania.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3072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l-PL" sz="4000" dirty="0" smtClean="0"/>
          </a:p>
          <a:p>
            <a:pPr algn="ctr">
              <a:buNone/>
            </a:pPr>
            <a:r>
              <a:rPr lang="pl-PL" sz="4000" dirty="0" smtClean="0"/>
              <a:t>Uczestnicy sami decydują kto pierwszy zaczyna mówić.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31747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4000" dirty="0" smtClean="0"/>
              <a:t>Mediator może zadać pytanie otwierające np.:</a:t>
            </a:r>
          </a:p>
          <a:p>
            <a:pPr>
              <a:buNone/>
            </a:pPr>
            <a:endParaRPr lang="pl-PL" sz="2000" dirty="0" smtClean="0"/>
          </a:p>
          <a:p>
            <a:r>
              <a:rPr lang="pl-PL" sz="4000" dirty="0" smtClean="0"/>
              <a:t>Czym chciałbyś się zająć?</a:t>
            </a:r>
          </a:p>
          <a:p>
            <a:r>
              <a:rPr lang="pl-PL" sz="4000" dirty="0" smtClean="0"/>
              <a:t>O czym chciałbyś porozmawiać?</a:t>
            </a:r>
          </a:p>
          <a:p>
            <a:r>
              <a:rPr lang="pl-PL" sz="4000" dirty="0" smtClean="0"/>
              <a:t>Jakie są twoje propozycje?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3277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4000" dirty="0" smtClean="0"/>
              <a:t>Mediator może nawiązać również do rozmowy indywidualnej (po uzyskaniu zgody uczestnika) np.:</a:t>
            </a:r>
          </a:p>
          <a:p>
            <a:pPr>
              <a:buFont typeface="Arial" charset="0"/>
              <a:buNone/>
            </a:pPr>
            <a:r>
              <a:rPr lang="pl-PL" sz="4000" dirty="0" smtClean="0">
                <a:latin typeface="Arial" charset="0"/>
              </a:rPr>
              <a:t> „</a:t>
            </a:r>
            <a:r>
              <a:rPr lang="pl-PL" sz="4000" dirty="0" smtClean="0"/>
              <a:t>Mówiłeś mi, że dla Ciebie najważniejsze jest ...</a:t>
            </a:r>
            <a:r>
              <a:rPr lang="pl-PL" sz="4000" dirty="0" smtClean="0">
                <a:latin typeface="Arial" charset="0"/>
              </a:rPr>
              <a:t>”</a:t>
            </a:r>
            <a:r>
              <a:rPr lang="pl-PL" sz="4000" dirty="0" smtClean="0"/>
              <a:t> 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33795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sz="4000" dirty="0" smtClean="0"/>
              <a:t>W trakcie spotkania mediator robi notatki, w taki sposób, aby uczestnicy  mogli widzieć co pisze.</a:t>
            </a:r>
          </a:p>
          <a:p>
            <a:pPr algn="ctr">
              <a:buNone/>
            </a:pPr>
            <a:endParaRPr lang="pl-PL" sz="1800" dirty="0" smtClean="0"/>
          </a:p>
          <a:p>
            <a:pPr algn="ctr">
              <a:buNone/>
            </a:pPr>
            <a:r>
              <a:rPr lang="pl-PL" sz="4000" dirty="0" smtClean="0"/>
              <a:t>Mediator może wyjaśnić, że notuje po to, aby o niczym nie zapomnieć.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34819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sz="4000" dirty="0" smtClean="0"/>
              <a:t>Jeżeli dla któregoś z uczestników notowanie jest problemem, mediator zobowiązuje się do zniszczenia notatek po zakończeniu sesji w obecności uczestników.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3584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l-PL" sz="2400" dirty="0" smtClean="0"/>
          </a:p>
          <a:p>
            <a:pPr algn="ctr">
              <a:buNone/>
            </a:pPr>
            <a:r>
              <a:rPr lang="pl-PL" sz="4000" dirty="0" smtClean="0"/>
              <a:t>Każde wspólne ustalenie uczestników mediator zapisuje, następnie odczytuje i prosi uczestników o ich potwierdzenie. </a:t>
            </a:r>
          </a:p>
          <a:p>
            <a:pPr algn="ctr">
              <a:buNone/>
            </a:pPr>
            <a:r>
              <a:rPr lang="pl-PL" sz="4000" dirty="0" smtClean="0"/>
              <a:t>Np. „Teraz odczytam wasze propozycje, czy są zastrzeżenia?”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36867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endParaRPr lang="pl-PL" sz="4800" b="1" dirty="0" smtClean="0"/>
          </a:p>
          <a:p>
            <a:pPr algn="ctr">
              <a:buFont typeface="Arial" charset="0"/>
              <a:buNone/>
            </a:pPr>
            <a:r>
              <a:rPr lang="pl-PL" sz="4800" b="1" dirty="0" smtClean="0">
                <a:solidFill>
                  <a:schemeClr val="accent3"/>
                </a:solidFill>
              </a:rPr>
              <a:t>Przerwa w sesji mediacyjnej.</a:t>
            </a:r>
          </a:p>
          <a:p>
            <a:pPr>
              <a:buFont typeface="Arial" charset="0"/>
              <a:buNone/>
            </a:pPr>
            <a:r>
              <a:rPr lang="pl-PL" dirty="0" smtClean="0"/>
              <a:t> 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3789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l-PL" sz="4000" dirty="0" smtClean="0"/>
          </a:p>
          <a:p>
            <a:pPr algn="ctr">
              <a:buNone/>
            </a:pPr>
            <a:r>
              <a:rPr lang="pl-PL" sz="4000" dirty="0" smtClean="0"/>
              <a:t>Przerwę zarządza mediator na życzenie któregoś z uczestników lub jeśli sam uzna to za konieczne.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38915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l-PL" sz="4000" dirty="0" smtClean="0"/>
          </a:p>
          <a:p>
            <a:pPr algn="ctr">
              <a:buNone/>
            </a:pPr>
            <a:r>
              <a:rPr lang="pl-PL" sz="4000" dirty="0" smtClean="0"/>
              <a:t>Wspólnie ustalany jest czas przerwy             oraz to, czy w czasie jej trwania uczestnicy spotykają się                  z mediatorem – tzw. rozmowy na osobności.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39939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l-PL" sz="4000" dirty="0" smtClean="0"/>
          </a:p>
          <a:p>
            <a:pPr algn="ctr">
              <a:buNone/>
            </a:pPr>
            <a:r>
              <a:rPr lang="pl-PL" sz="4000" dirty="0" smtClean="0"/>
              <a:t>Mediator w trakcie przerwy nie prowadzi nieformalnych rozmów           z uczestnikami.</a:t>
            </a:r>
          </a:p>
          <a:p>
            <a:pPr algn="ctr"/>
            <a:endParaRPr lang="pl-PL" sz="4000" dirty="0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4096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endParaRPr lang="pl-PL" sz="4800" b="1" dirty="0" smtClean="0">
              <a:solidFill>
                <a:schemeClr val="accent3"/>
              </a:solidFill>
            </a:endParaRPr>
          </a:p>
          <a:p>
            <a:pPr algn="ctr">
              <a:buFont typeface="Arial" charset="0"/>
              <a:buNone/>
            </a:pPr>
            <a:r>
              <a:rPr lang="pl-PL" sz="4800" b="1" dirty="0" smtClean="0">
                <a:solidFill>
                  <a:schemeClr val="accent3"/>
                </a:solidFill>
              </a:rPr>
              <a:t>Rozmowy na osobności</a:t>
            </a:r>
          </a:p>
          <a:p>
            <a:endParaRPr lang="pl-PL" sz="4800" b="1" dirty="0" smtClean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41987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pl-PL" sz="3600" dirty="0" smtClean="0">
                <a:solidFill>
                  <a:schemeClr val="accent3"/>
                </a:solidFill>
              </a:rPr>
              <a:t>Rozmowy na osobności </a:t>
            </a:r>
            <a:r>
              <a:rPr lang="pl-PL" sz="3600" dirty="0" smtClean="0"/>
              <a:t>są prowadzone:</a:t>
            </a:r>
          </a:p>
          <a:p>
            <a:r>
              <a:rPr lang="pl-PL" sz="3600" dirty="0" smtClean="0"/>
              <a:t>Na życzenie któregokolwiek uczestnika,</a:t>
            </a:r>
          </a:p>
          <a:p>
            <a:r>
              <a:rPr lang="pl-PL" sz="3600" dirty="0" smtClean="0"/>
              <a:t>Na wniosek mediatora,</a:t>
            </a:r>
          </a:p>
          <a:p>
            <a:r>
              <a:rPr lang="pl-PL" sz="3600" dirty="0" smtClean="0"/>
              <a:t>W sytuacji przedłużającego się impasu,</a:t>
            </a:r>
          </a:p>
          <a:p>
            <a:r>
              <a:rPr lang="pl-PL" sz="3600" dirty="0" smtClean="0"/>
              <a:t>W sytuacji rezygnacji z udziału                   w mediacji jednego z uczestników.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4301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r>
              <a:rPr lang="pl-PL" sz="4000" dirty="0" smtClean="0"/>
              <a:t>Mediator prowadzi rozmowy na osobności z każdym uczestnikiem             w celu zachowania zasady </a:t>
            </a:r>
            <a:r>
              <a:rPr lang="pl-PL" sz="4000" dirty="0" smtClean="0">
                <a:solidFill>
                  <a:srgbClr val="C00000"/>
                </a:solidFill>
              </a:rPr>
              <a:t>bezstronności</a:t>
            </a:r>
            <a:r>
              <a:rPr lang="pl-PL" sz="4000" dirty="0" smtClean="0"/>
              <a:t>.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Sesja mediacyjna</a:t>
            </a:r>
          </a:p>
        </p:txBody>
      </p:sp>
      <p:sp>
        <p:nvSpPr>
          <p:cNvPr id="44035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sz="4000" dirty="0" smtClean="0"/>
              <a:t>Mediator zgłasza potrzebę rozmowy na osobności w sytuacji, gdy wyczuwa </a:t>
            </a:r>
            <a:r>
              <a:rPr lang="pl-PL" sz="4000" dirty="0" smtClean="0">
                <a:solidFill>
                  <a:srgbClr val="FFFF00"/>
                </a:solidFill>
              </a:rPr>
              <a:t>blokadę </a:t>
            </a:r>
            <a:r>
              <a:rPr lang="pl-PL" sz="4000" dirty="0" smtClean="0"/>
              <a:t>- coś co jest nieujawnione, co uniemożliwia „pójście dalej”.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pl-PL" dirty="0" smtClean="0"/>
          </a:p>
        </p:txBody>
      </p:sp>
      <p:sp>
        <p:nvSpPr>
          <p:cNvPr id="45059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endParaRPr lang="pl-PL" sz="4800" b="1" dirty="0" smtClean="0"/>
          </a:p>
          <a:p>
            <a:pPr algn="ctr">
              <a:buFont typeface="Arial" charset="0"/>
              <a:buNone/>
            </a:pPr>
            <a:r>
              <a:rPr lang="pl-PL" sz="5400" b="1" dirty="0" smtClean="0">
                <a:solidFill>
                  <a:srgbClr val="FFC000"/>
                </a:solidFill>
              </a:rPr>
              <a:t>Techniki mediacyjne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4400" b="1" dirty="0" smtClean="0">
                <a:solidFill>
                  <a:srgbClr val="FFC000"/>
                </a:solidFill>
              </a:rPr>
              <a:t>Techniki mediacyjne</a:t>
            </a:r>
            <a:br>
              <a:rPr lang="pl-PL" sz="4400" b="1" dirty="0" smtClean="0">
                <a:solidFill>
                  <a:srgbClr val="FFC000"/>
                </a:solidFill>
              </a:rPr>
            </a:br>
            <a:endParaRPr lang="pl-PL" dirty="0" smtClean="0"/>
          </a:p>
        </p:txBody>
      </p:sp>
      <p:sp>
        <p:nvSpPr>
          <p:cNvPr id="4608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charset="0"/>
              <a:buNone/>
            </a:pPr>
            <a:r>
              <a:rPr lang="pl-PL" dirty="0" smtClean="0">
                <a:latin typeface="Arial" charset="0"/>
              </a:rPr>
              <a:t> </a:t>
            </a:r>
            <a:r>
              <a:rPr lang="pl-PL" sz="4000" dirty="0" smtClean="0">
                <a:latin typeface="Arial" charset="0"/>
              </a:rPr>
              <a:t>Techniki mediacyjne:</a:t>
            </a:r>
          </a:p>
          <a:p>
            <a:pPr>
              <a:buFont typeface="Arial" charset="0"/>
              <a:buNone/>
            </a:pPr>
            <a:endParaRPr lang="pl-PL" sz="2400" dirty="0" smtClean="0">
              <a:latin typeface="Arial" charset="0"/>
            </a:endParaRPr>
          </a:p>
          <a:p>
            <a:r>
              <a:rPr lang="pl-PL" sz="4000" dirty="0" smtClean="0"/>
              <a:t>Nawiązanie pierwszego kontaktu,</a:t>
            </a:r>
          </a:p>
          <a:p>
            <a:endParaRPr lang="pl-PL" sz="1500" dirty="0" smtClean="0"/>
          </a:p>
          <a:p>
            <a:r>
              <a:rPr lang="pl-PL" sz="4000" dirty="0" smtClean="0"/>
              <a:t>Mowa mediatora,</a:t>
            </a:r>
          </a:p>
          <a:p>
            <a:endParaRPr lang="pl-PL" sz="2000" dirty="0" smtClean="0"/>
          </a:p>
          <a:p>
            <a:r>
              <a:rPr lang="pl-PL" sz="4000" dirty="0" smtClean="0"/>
              <a:t>Świadome i celowe posługiwanie się słowami i strukturami słownymi,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4400" b="1" dirty="0" smtClean="0">
                <a:solidFill>
                  <a:srgbClr val="FFC000"/>
                </a:solidFill>
              </a:rPr>
              <a:t>Techniki mediacyjne</a:t>
            </a:r>
            <a:br>
              <a:rPr lang="pl-PL" sz="4400" b="1" dirty="0" smtClean="0">
                <a:solidFill>
                  <a:srgbClr val="FFC000"/>
                </a:solidFill>
              </a:rPr>
            </a:br>
            <a:endParaRPr lang="pl-PL" dirty="0" smtClean="0"/>
          </a:p>
        </p:txBody>
      </p:sp>
      <p:sp>
        <p:nvSpPr>
          <p:cNvPr id="47107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4000" dirty="0" smtClean="0"/>
              <a:t>Techniki dobrego słuchania</a:t>
            </a:r>
          </a:p>
          <a:p>
            <a:pPr lvl="1">
              <a:buFont typeface="Wingdings" pitchFamily="2" charset="2"/>
              <a:buChar char="v"/>
            </a:pPr>
            <a:r>
              <a:rPr lang="pl-PL" sz="4000" dirty="0" smtClean="0"/>
              <a:t>Kontakt wzrokowy</a:t>
            </a:r>
          </a:p>
          <a:p>
            <a:pPr lvl="1">
              <a:buFont typeface="Wingdings" pitchFamily="2" charset="2"/>
              <a:buChar char="v"/>
            </a:pPr>
            <a:r>
              <a:rPr lang="pl-PL" sz="4000" dirty="0" smtClean="0"/>
              <a:t>Bierne słuchanie</a:t>
            </a:r>
          </a:p>
          <a:p>
            <a:pPr lvl="1">
              <a:buFont typeface="Wingdings" pitchFamily="2" charset="2"/>
              <a:buChar char="v"/>
            </a:pPr>
            <a:r>
              <a:rPr lang="pl-PL" sz="4000" dirty="0" smtClean="0"/>
              <a:t>Aktywne słuchanie</a:t>
            </a:r>
            <a:r>
              <a:rPr lang="pl-PL" sz="4000" dirty="0" smtClean="0">
                <a:latin typeface="Arial" charset="0"/>
              </a:rPr>
              <a:t> - p</a:t>
            </a:r>
            <a:r>
              <a:rPr lang="pl-PL" sz="4000" dirty="0" smtClean="0"/>
              <a:t>arafraza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4400" b="1" dirty="0" smtClean="0">
                <a:solidFill>
                  <a:srgbClr val="FFC000"/>
                </a:solidFill>
              </a:rPr>
              <a:t>Techniki mediacyjne</a:t>
            </a:r>
            <a:br>
              <a:rPr lang="pl-PL" sz="4400" b="1" dirty="0" smtClean="0">
                <a:solidFill>
                  <a:srgbClr val="FFC000"/>
                </a:solidFill>
              </a:rPr>
            </a:br>
            <a:endParaRPr lang="pl-PL" dirty="0" smtClean="0"/>
          </a:p>
        </p:txBody>
      </p:sp>
      <p:sp>
        <p:nvSpPr>
          <p:cNvPr id="4813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4000" dirty="0" smtClean="0"/>
              <a:t>Operowanie procedurami,</a:t>
            </a:r>
          </a:p>
          <a:p>
            <a:endParaRPr lang="pl-PL" sz="1800" dirty="0" smtClean="0"/>
          </a:p>
          <a:p>
            <a:r>
              <a:rPr lang="pl-PL" sz="4000" dirty="0" smtClean="0"/>
              <a:t>Operowanie pytaniami – pytania otwierające, klasyfikujące, weryfikujące,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4400" b="1" dirty="0" smtClean="0">
                <a:solidFill>
                  <a:srgbClr val="FFC000"/>
                </a:solidFill>
              </a:rPr>
              <a:t>Techniki mediacyjne</a:t>
            </a:r>
            <a:br>
              <a:rPr lang="pl-PL" sz="4400" b="1" dirty="0" smtClean="0">
                <a:solidFill>
                  <a:srgbClr val="FFC000"/>
                </a:solidFill>
              </a:rPr>
            </a:br>
            <a:endParaRPr lang="pl-PL" dirty="0" smtClean="0"/>
          </a:p>
        </p:txBody>
      </p:sp>
      <p:sp>
        <p:nvSpPr>
          <p:cNvPr id="49155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sz="4000" dirty="0" smtClean="0"/>
              <a:t>Budowanie złotych mostów – podkreślenie tego co udało się załatwić,</a:t>
            </a:r>
          </a:p>
          <a:p>
            <a:r>
              <a:rPr lang="pl-PL" sz="4000" dirty="0" smtClean="0"/>
              <a:t>Wyzwalanie i angażowanie kreatywności uczestników,</a:t>
            </a:r>
          </a:p>
          <a:p>
            <a:r>
              <a:rPr lang="pl-PL" sz="4000" dirty="0" smtClean="0"/>
              <a:t>Wentylowanie –  świadomość emocji w procesie mediacyjnym i umiejętne zarządzanie nimi.</a:t>
            </a:r>
          </a:p>
          <a:p>
            <a:pPr>
              <a:buFont typeface="Arial" charset="0"/>
              <a:buNone/>
            </a:pPr>
            <a:endParaRPr lang="pl-PL" dirty="0" smtClean="0"/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sp>
        <p:nvSpPr>
          <p:cNvPr id="50179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endParaRPr lang="pl-PL" sz="5400" b="1" dirty="0" smtClean="0">
              <a:solidFill>
                <a:srgbClr val="FFC000"/>
              </a:solidFill>
            </a:endParaRPr>
          </a:p>
          <a:p>
            <a:pPr algn="ctr">
              <a:buFont typeface="Arial" charset="0"/>
              <a:buNone/>
            </a:pPr>
            <a:r>
              <a:rPr lang="pl-PL" sz="5400" b="1" dirty="0" smtClean="0">
                <a:solidFill>
                  <a:srgbClr val="FFC000"/>
                </a:solidFill>
              </a:rPr>
              <a:t>Pytania weryfikujące</a:t>
            </a:r>
          </a:p>
          <a:p>
            <a:pPr>
              <a:buFont typeface="Arial" charset="0"/>
              <a:buNone/>
            </a:pPr>
            <a:endParaRPr lang="pl-PL" dirty="0" smtClean="0"/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 smtClean="0">
                <a:solidFill>
                  <a:srgbClr val="FFC000"/>
                </a:solidFill>
              </a:rPr>
              <a:t>Pytania weryfikujące</a:t>
            </a:r>
          </a:p>
        </p:txBody>
      </p:sp>
      <p:sp>
        <p:nvSpPr>
          <p:cNvPr id="5120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charset="0"/>
              <a:buNone/>
            </a:pPr>
            <a:r>
              <a:rPr lang="pl-PL" sz="4000" dirty="0" smtClean="0"/>
              <a:t>Mediator zadaje je w celu:</a:t>
            </a:r>
          </a:p>
          <a:p>
            <a:r>
              <a:rPr lang="pl-PL" sz="4000" dirty="0" smtClean="0"/>
              <a:t>Wzbudzenia wątpliwości uczestnika, co do wartości przyjmowanego punktu porozumienia,</a:t>
            </a:r>
          </a:p>
          <a:p>
            <a:r>
              <a:rPr lang="pl-PL" sz="4000" dirty="0" smtClean="0"/>
              <a:t>Utwierdzenia w przekonaniu ,co do wartości tego na co się umawia uczestnik.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 smtClean="0">
                <a:solidFill>
                  <a:srgbClr val="FFC000"/>
                </a:solidFill>
              </a:rPr>
              <a:t>Pytania weryfikujące</a:t>
            </a:r>
            <a:endParaRPr lang="pl-PL" dirty="0" smtClean="0"/>
          </a:p>
        </p:txBody>
      </p:sp>
      <p:sp>
        <p:nvSpPr>
          <p:cNvPr id="52227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sz="4000" dirty="0" smtClean="0"/>
              <a:t>Pytania weryfikujące mediator może zadawać w odniesieniu do każdego punktu porozumienia, a szczególnie tego, który budzi wątpliwości mediatora.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 smtClean="0">
                <a:solidFill>
                  <a:srgbClr val="FFC000"/>
                </a:solidFill>
              </a:rPr>
              <a:t>Pytania weryfikujące</a:t>
            </a:r>
            <a:endParaRPr lang="pl-PL" dirty="0" smtClean="0"/>
          </a:p>
        </p:txBody>
      </p:sp>
      <p:sp>
        <p:nvSpPr>
          <p:cNvPr id="5325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r>
              <a:rPr lang="pl-PL" sz="4000" dirty="0" smtClean="0"/>
              <a:t>Zadawanie pytań weryfikujących jest jedynym sposobem, aby mediator mógł „wtrącić” się merytorycznie do rozmowy uczestników mediacji.</a:t>
            </a:r>
          </a:p>
          <a:p>
            <a:endParaRPr lang="pl-PL" dirty="0" smtClean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 smtClean="0">
                <a:solidFill>
                  <a:srgbClr val="FFC000"/>
                </a:solidFill>
              </a:rPr>
              <a:t>Pytania weryfikujące</a:t>
            </a:r>
            <a:endParaRPr lang="pl-PL" dirty="0" smtClean="0"/>
          </a:p>
        </p:txBody>
      </p:sp>
      <p:sp>
        <p:nvSpPr>
          <p:cNvPr id="54275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pl-PL" sz="4000" dirty="0" smtClean="0"/>
              <a:t>Przykłady pytań weryfikujących:</a:t>
            </a:r>
          </a:p>
          <a:p>
            <a:r>
              <a:rPr lang="pl-PL" sz="4000" dirty="0" smtClean="0"/>
              <a:t>Czy jesteś (jesteście) zadowoleni z takiego uzgodnienia?</a:t>
            </a:r>
          </a:p>
          <a:p>
            <a:r>
              <a:rPr lang="pl-PL" sz="4000" dirty="0" smtClean="0"/>
              <a:t>Czy to na co się umówiliście jest ... (np.: dobre, właściwe, wykonalne, sprawiedliwe, trwałe </a:t>
            </a:r>
            <a:r>
              <a:rPr lang="pl-PL" sz="4000" dirty="0" err="1" smtClean="0"/>
              <a:t>it.p</a:t>
            </a:r>
            <a:r>
              <a:rPr lang="pl-PL" sz="4000" dirty="0" smtClean="0"/>
              <a:t>.)?</a:t>
            </a:r>
          </a:p>
          <a:p>
            <a:endParaRPr lang="pl-PL" sz="4000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nergetyczny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Począte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nergetyczny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153</TotalTime>
  <Words>1117</Words>
  <Application>Microsoft Office PowerPoint</Application>
  <PresentationFormat>Pokaz na ekranie (4:3)</PresentationFormat>
  <Paragraphs>191</Paragraphs>
  <Slides>55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55</vt:i4>
      </vt:variant>
    </vt:vector>
  </HeadingPairs>
  <TitlesOfParts>
    <vt:vector size="56" baseType="lpstr">
      <vt:lpstr>Energetyczny</vt:lpstr>
      <vt:lpstr>Przebieg sesji mediacyjnej</vt:lpstr>
      <vt:lpstr>Slajd 2</vt:lpstr>
      <vt:lpstr>Etapy procesu mediacji </vt:lpstr>
      <vt:lpstr>Pierwszy etap – rozpoczęcie mediacji</vt:lpstr>
      <vt:lpstr>Pierwszy etap – rozpoczęcie mediacji</vt:lpstr>
      <vt:lpstr>Pierwszy etap – rozpoczęcie mediacji</vt:lpstr>
      <vt:lpstr>Pierwszy etap – rozpoczęcie mediacji</vt:lpstr>
      <vt:lpstr>Pierwszy etap – rozpoczęcie mediacji</vt:lpstr>
      <vt:lpstr>Pierwszy etap – rozpoczęcie mediacji</vt:lpstr>
      <vt:lpstr>Pierwszy etap – rozpoczęcie mediacji</vt:lpstr>
      <vt:lpstr>Pierwszy etap – rozpoczęcie mediacji</vt:lpstr>
      <vt:lpstr>Pierwszy etap – rozpoczęcie mediacji</vt:lpstr>
      <vt:lpstr>Pierwszy etap – rozpoczęcie mediacji</vt:lpstr>
      <vt:lpstr>Slajd 14</vt:lpstr>
      <vt:lpstr>Spotkanie indywidualne </vt:lpstr>
      <vt:lpstr>Spotkanie indywidualne </vt:lpstr>
      <vt:lpstr>Spotkanie indywidualne </vt:lpstr>
      <vt:lpstr>Spotkanie indywidualne </vt:lpstr>
      <vt:lpstr>Spotkanie indywidualne</vt:lpstr>
      <vt:lpstr>Spotkanie indywidualne</vt:lpstr>
      <vt:lpstr>Spotkanie indywidualne</vt:lpstr>
      <vt:lpstr>Slajd 22</vt:lpstr>
      <vt:lpstr>Sesja mediacyjna </vt:lpstr>
      <vt:lpstr>Sesja mediacyjna  </vt:lpstr>
      <vt:lpstr>Sesja mediacyjna</vt:lpstr>
      <vt:lpstr>Sesja mediacyjna</vt:lpstr>
      <vt:lpstr>Sesja mediacyjna</vt:lpstr>
      <vt:lpstr>Sesja mediacyjna</vt:lpstr>
      <vt:lpstr>Sesja mediacyjna</vt:lpstr>
      <vt:lpstr>Sesja mediacyjna</vt:lpstr>
      <vt:lpstr>Sesja mediacyjna</vt:lpstr>
      <vt:lpstr>Sesja mediacyjna</vt:lpstr>
      <vt:lpstr>Sesja mediacyjna</vt:lpstr>
      <vt:lpstr>Sesja mediacyjna</vt:lpstr>
      <vt:lpstr>Sesja mediacyjna</vt:lpstr>
      <vt:lpstr>Sesja mediacyjna</vt:lpstr>
      <vt:lpstr>Sesja mediacyjna</vt:lpstr>
      <vt:lpstr>Sesja mediacyjna</vt:lpstr>
      <vt:lpstr>Sesja mediacyjna</vt:lpstr>
      <vt:lpstr>Sesja mediacyjna</vt:lpstr>
      <vt:lpstr>Sesja mediacyjna</vt:lpstr>
      <vt:lpstr>Sesja mediacyjna</vt:lpstr>
      <vt:lpstr>Sesja mediacyjna</vt:lpstr>
      <vt:lpstr>Sesja mediacyjna</vt:lpstr>
      <vt:lpstr>Sesja mediacyjna</vt:lpstr>
      <vt:lpstr>Slajd 46</vt:lpstr>
      <vt:lpstr>Techniki mediacyjne </vt:lpstr>
      <vt:lpstr>Techniki mediacyjne </vt:lpstr>
      <vt:lpstr>Techniki mediacyjne </vt:lpstr>
      <vt:lpstr>Techniki mediacyjne </vt:lpstr>
      <vt:lpstr>Slajd 51</vt:lpstr>
      <vt:lpstr>Pytania weryfikujące</vt:lpstr>
      <vt:lpstr>Pytania weryfikujące</vt:lpstr>
      <vt:lpstr>Pytania weryfikujące</vt:lpstr>
      <vt:lpstr>Pytania weryfikujące</vt:lpstr>
    </vt:vector>
  </TitlesOfParts>
  <Company>Ministrerstwo Edukacji Narodowej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Przebieg sesji mediacyjnej</dc:title>
  <dc:creator>Walacz</dc:creator>
  <cp:lastModifiedBy>ok</cp:lastModifiedBy>
  <cp:revision>15</cp:revision>
  <dcterms:created xsi:type="dcterms:W3CDTF">2015-06-16T09:54:00Z</dcterms:created>
  <dcterms:modified xsi:type="dcterms:W3CDTF">2015-06-17T11:14:50Z</dcterms:modified>
</cp:coreProperties>
</file>